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62" r:id="rId2"/>
    <p:sldId id="773" r:id="rId3"/>
    <p:sldId id="768" r:id="rId4"/>
    <p:sldId id="769" r:id="rId5"/>
    <p:sldId id="770" r:id="rId6"/>
    <p:sldId id="721" r:id="rId7"/>
    <p:sldId id="724" r:id="rId8"/>
    <p:sldId id="722" r:id="rId9"/>
    <p:sldId id="752" r:id="rId10"/>
    <p:sldId id="753" r:id="rId11"/>
    <p:sldId id="754" r:id="rId12"/>
    <p:sldId id="705" r:id="rId13"/>
    <p:sldId id="707" r:id="rId14"/>
    <p:sldId id="762" r:id="rId15"/>
    <p:sldId id="761" r:id="rId16"/>
    <p:sldId id="736" r:id="rId17"/>
    <p:sldId id="771" r:id="rId18"/>
    <p:sldId id="585" r:id="rId19"/>
    <p:sldId id="772" r:id="rId20"/>
    <p:sldId id="648" r:id="rId21"/>
    <p:sldId id="756" r:id="rId22"/>
    <p:sldId id="757" r:id="rId23"/>
    <p:sldId id="586" r:id="rId24"/>
  </p:sldIdLst>
  <p:sldSz cx="12192000" cy="6858000"/>
  <p:notesSz cx="9144000" cy="6858000"/>
  <p:defaultTextStyle>
    <a:defPPr>
      <a:defRPr lang="ru-RU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0F3517-7875-4563-8CF5-6C416EB77927}">
          <p14:sldIdLst>
            <p14:sldId id="562"/>
            <p14:sldId id="773"/>
            <p14:sldId id="768"/>
            <p14:sldId id="769"/>
            <p14:sldId id="770"/>
            <p14:sldId id="721"/>
            <p14:sldId id="724"/>
            <p14:sldId id="722"/>
            <p14:sldId id="752"/>
            <p14:sldId id="753"/>
            <p14:sldId id="754"/>
            <p14:sldId id="705"/>
            <p14:sldId id="707"/>
            <p14:sldId id="762"/>
            <p14:sldId id="761"/>
            <p14:sldId id="736"/>
            <p14:sldId id="771"/>
            <p14:sldId id="585"/>
            <p14:sldId id="772"/>
            <p14:sldId id="648"/>
            <p14:sldId id="756"/>
            <p14:sldId id="757"/>
            <p14:sldId id="586"/>
          </p14:sldIdLst>
        </p14:section>
        <p14:section name="Раздел без заголовка" id="{D7625E80-1B92-4295-B1AE-97D5911AA6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1834" autoAdjust="0"/>
  </p:normalViewPr>
  <p:slideViewPr>
    <p:cSldViewPr snapToGrid="0" snapToObject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2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00DCF-7D07-804F-9EB9-ABEE0DCFE4AD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9A9D25-5D11-2D40-BA22-24D57FEB631C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Квалификация работника</a:t>
          </a:r>
          <a:endParaRPr lang="ru-RU" dirty="0">
            <a:solidFill>
              <a:schemeClr val="tx1"/>
            </a:solidFill>
          </a:endParaRPr>
        </a:p>
      </dgm:t>
    </dgm:pt>
    <dgm:pt modelId="{1D246F56-6880-7E44-89A2-EA2D6F07AAC8}" type="parTrans" cxnId="{3D1DF4E8-1083-CB4D-8CE2-E469545450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F1435D-D960-F44C-8E97-863B7633C1D6}" type="sibTrans" cxnId="{3D1DF4E8-1083-CB4D-8CE2-E469545450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7C0A1FE-ADBA-C642-AA70-D8CCB72936DE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Кто подтверждает</a:t>
          </a:r>
          <a:endParaRPr lang="ru-RU" dirty="0">
            <a:solidFill>
              <a:schemeClr val="tx1"/>
            </a:solidFill>
          </a:endParaRPr>
        </a:p>
      </dgm:t>
    </dgm:pt>
    <dgm:pt modelId="{BFB1CC39-3875-6648-80A9-3EB645C1CB64}" type="parTrans" cxnId="{F3DCF08D-C6C9-BB41-B5FB-F132B2E04B56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34F053-335F-C34A-A1D0-049C0D517AEA}" type="sibTrans" cxnId="{F3DCF08D-C6C9-BB41-B5FB-F132B2E04B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D9624B-BDD8-5045-BC3B-C3350F26F1CB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Процедура подтверждения</a:t>
          </a:r>
          <a:endParaRPr lang="ru-RU" dirty="0">
            <a:solidFill>
              <a:schemeClr val="tx1"/>
            </a:solidFill>
          </a:endParaRPr>
        </a:p>
      </dgm:t>
    </dgm:pt>
    <dgm:pt modelId="{7257616C-E063-A04B-82F9-94A306C4FA26}" type="parTrans" cxnId="{C5D14EC4-E779-5345-A9AE-4B9D2905DFC1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06353A-62A9-4C4D-B3F7-DAE1E52EDD24}" type="sibTrans" cxnId="{C5D14EC4-E779-5345-A9AE-4B9D2905DF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B2EB46-DBC3-3343-A76C-E327C494B702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Подтверждающий документ</a:t>
          </a:r>
          <a:endParaRPr lang="ru-RU" dirty="0">
            <a:solidFill>
              <a:schemeClr val="tx1"/>
            </a:solidFill>
          </a:endParaRPr>
        </a:p>
      </dgm:t>
    </dgm:pt>
    <dgm:pt modelId="{D4AAEE26-65E6-AF45-B63C-D93206633990}" type="parTrans" cxnId="{395375D9-E127-3F44-9ABC-C579474581DF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86D208-79CF-054C-A7BF-755633635199}" type="sibTrans" cxnId="{395375D9-E127-3F44-9ABC-C579474581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3A01E1-090E-524F-B505-880C7668AF3B}" type="pres">
      <dgm:prSet presAssocID="{77200DCF-7D07-804F-9EB9-ABEE0DCFE4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13C13-D957-1B48-AB22-89829ECA30AC}" type="pres">
      <dgm:prSet presAssocID="{A59A9D25-5D11-2D40-BA22-24D57FEB631C}" presName="centerShape" presStyleLbl="node0" presStyleIdx="0" presStyleCnt="1"/>
      <dgm:spPr/>
      <dgm:t>
        <a:bodyPr/>
        <a:lstStyle/>
        <a:p>
          <a:endParaRPr lang="ru-RU"/>
        </a:p>
      </dgm:t>
    </dgm:pt>
    <dgm:pt modelId="{3B3C49A9-0DC1-9D4D-92EB-A84BD0C663D8}" type="pres">
      <dgm:prSet presAssocID="{BFB1CC39-3875-6648-80A9-3EB645C1CB64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41E2035-DD0F-DF4F-9681-2B6A2C761EB4}" type="pres">
      <dgm:prSet presAssocID="{27C0A1FE-ADBA-C642-AA70-D8CCB72936D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D41FD-58C7-3140-B55C-641512E1A721}" type="pres">
      <dgm:prSet presAssocID="{7257616C-E063-A04B-82F9-94A306C4FA2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8634B3C-32C1-6843-86DD-2384A87F55B5}" type="pres">
      <dgm:prSet presAssocID="{72D9624B-BDD8-5045-BC3B-C3350F26F1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8B04F-4760-004C-9966-178120BB1373}" type="pres">
      <dgm:prSet presAssocID="{D4AAEE26-65E6-AF45-B63C-D9320663399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1069110-296C-B44F-B94B-E992989C8F89}" type="pres">
      <dgm:prSet presAssocID="{B5B2EB46-DBC3-3343-A76C-E327C494B7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2BAE55-C65D-EF4E-89FC-3A69FEA9B63C}" type="presOf" srcId="{77200DCF-7D07-804F-9EB9-ABEE0DCFE4AD}" destId="{F53A01E1-090E-524F-B505-880C7668AF3B}" srcOrd="0" destOrd="0" presId="urn:microsoft.com/office/officeart/2005/8/layout/radial4"/>
    <dgm:cxn modelId="{C0296046-0D4E-DA4E-B654-EAC2D96E6007}" type="presOf" srcId="{7257616C-E063-A04B-82F9-94A306C4FA26}" destId="{936D41FD-58C7-3140-B55C-641512E1A721}" srcOrd="0" destOrd="0" presId="urn:microsoft.com/office/officeart/2005/8/layout/radial4"/>
    <dgm:cxn modelId="{16FB98B0-9454-E147-8F0B-74CB7230C79A}" type="presOf" srcId="{B5B2EB46-DBC3-3343-A76C-E327C494B702}" destId="{31069110-296C-B44F-B94B-E992989C8F89}" srcOrd="0" destOrd="0" presId="urn:microsoft.com/office/officeart/2005/8/layout/radial4"/>
    <dgm:cxn modelId="{2C6FC691-3AB5-DA4C-800E-8C383B917BD9}" type="presOf" srcId="{BFB1CC39-3875-6648-80A9-3EB645C1CB64}" destId="{3B3C49A9-0DC1-9D4D-92EB-A84BD0C663D8}" srcOrd="0" destOrd="0" presId="urn:microsoft.com/office/officeart/2005/8/layout/radial4"/>
    <dgm:cxn modelId="{FE3FF4DC-A621-A746-90C7-2677E77EFF73}" type="presOf" srcId="{D4AAEE26-65E6-AF45-B63C-D93206633990}" destId="{2038B04F-4760-004C-9966-178120BB1373}" srcOrd="0" destOrd="0" presId="urn:microsoft.com/office/officeart/2005/8/layout/radial4"/>
    <dgm:cxn modelId="{F3DCF08D-C6C9-BB41-B5FB-F132B2E04B56}" srcId="{A59A9D25-5D11-2D40-BA22-24D57FEB631C}" destId="{27C0A1FE-ADBA-C642-AA70-D8CCB72936DE}" srcOrd="0" destOrd="0" parTransId="{BFB1CC39-3875-6648-80A9-3EB645C1CB64}" sibTransId="{B634F053-335F-C34A-A1D0-049C0D517AEA}"/>
    <dgm:cxn modelId="{3D1DF4E8-1083-CB4D-8CE2-E46954545011}" srcId="{77200DCF-7D07-804F-9EB9-ABEE0DCFE4AD}" destId="{A59A9D25-5D11-2D40-BA22-24D57FEB631C}" srcOrd="0" destOrd="0" parTransId="{1D246F56-6880-7E44-89A2-EA2D6F07AAC8}" sibTransId="{EAF1435D-D960-F44C-8E97-863B7633C1D6}"/>
    <dgm:cxn modelId="{BF31F5A6-9BD4-9D47-A429-B973EB0C3340}" type="presOf" srcId="{A59A9D25-5D11-2D40-BA22-24D57FEB631C}" destId="{8E913C13-D957-1B48-AB22-89829ECA30AC}" srcOrd="0" destOrd="0" presId="urn:microsoft.com/office/officeart/2005/8/layout/radial4"/>
    <dgm:cxn modelId="{9B8B8D82-9166-A047-97E7-9315D4C537C6}" type="presOf" srcId="{27C0A1FE-ADBA-C642-AA70-D8CCB72936DE}" destId="{441E2035-DD0F-DF4F-9681-2B6A2C761EB4}" srcOrd="0" destOrd="0" presId="urn:microsoft.com/office/officeart/2005/8/layout/radial4"/>
    <dgm:cxn modelId="{395375D9-E127-3F44-9ABC-C579474581DF}" srcId="{A59A9D25-5D11-2D40-BA22-24D57FEB631C}" destId="{B5B2EB46-DBC3-3343-A76C-E327C494B702}" srcOrd="2" destOrd="0" parTransId="{D4AAEE26-65E6-AF45-B63C-D93206633990}" sibTransId="{8D86D208-79CF-054C-A7BF-755633635199}"/>
    <dgm:cxn modelId="{C5D14EC4-E779-5345-A9AE-4B9D2905DFC1}" srcId="{A59A9D25-5D11-2D40-BA22-24D57FEB631C}" destId="{72D9624B-BDD8-5045-BC3B-C3350F26F1CB}" srcOrd="1" destOrd="0" parTransId="{7257616C-E063-A04B-82F9-94A306C4FA26}" sibTransId="{E706353A-62A9-4C4D-B3F7-DAE1E52EDD24}"/>
    <dgm:cxn modelId="{C58D2BB7-0EA7-974B-A600-C5CD82448D75}" type="presOf" srcId="{72D9624B-BDD8-5045-BC3B-C3350F26F1CB}" destId="{58634B3C-32C1-6843-86DD-2384A87F55B5}" srcOrd="0" destOrd="0" presId="urn:microsoft.com/office/officeart/2005/8/layout/radial4"/>
    <dgm:cxn modelId="{8CB19D3E-3EA3-F744-9E45-8FD219B45402}" type="presParOf" srcId="{F53A01E1-090E-524F-B505-880C7668AF3B}" destId="{8E913C13-D957-1B48-AB22-89829ECA30AC}" srcOrd="0" destOrd="0" presId="urn:microsoft.com/office/officeart/2005/8/layout/radial4"/>
    <dgm:cxn modelId="{AB8077AE-A4A4-AB41-B407-1E0FCD5B9063}" type="presParOf" srcId="{F53A01E1-090E-524F-B505-880C7668AF3B}" destId="{3B3C49A9-0DC1-9D4D-92EB-A84BD0C663D8}" srcOrd="1" destOrd="0" presId="urn:microsoft.com/office/officeart/2005/8/layout/radial4"/>
    <dgm:cxn modelId="{3BC0BAB6-0FB9-BD44-A2C7-A97BA0E9DA5C}" type="presParOf" srcId="{F53A01E1-090E-524F-B505-880C7668AF3B}" destId="{441E2035-DD0F-DF4F-9681-2B6A2C761EB4}" srcOrd="2" destOrd="0" presId="urn:microsoft.com/office/officeart/2005/8/layout/radial4"/>
    <dgm:cxn modelId="{B417555E-F7C8-F049-9D63-4F193D61D88D}" type="presParOf" srcId="{F53A01E1-090E-524F-B505-880C7668AF3B}" destId="{936D41FD-58C7-3140-B55C-641512E1A721}" srcOrd="3" destOrd="0" presId="urn:microsoft.com/office/officeart/2005/8/layout/radial4"/>
    <dgm:cxn modelId="{0EC9E79F-2E63-454E-AD14-666146855602}" type="presParOf" srcId="{F53A01E1-090E-524F-B505-880C7668AF3B}" destId="{58634B3C-32C1-6843-86DD-2384A87F55B5}" srcOrd="4" destOrd="0" presId="urn:microsoft.com/office/officeart/2005/8/layout/radial4"/>
    <dgm:cxn modelId="{0A0DD8BC-F8A8-B34D-8695-FBC4083E7956}" type="presParOf" srcId="{F53A01E1-090E-524F-B505-880C7668AF3B}" destId="{2038B04F-4760-004C-9966-178120BB1373}" srcOrd="5" destOrd="0" presId="urn:microsoft.com/office/officeart/2005/8/layout/radial4"/>
    <dgm:cxn modelId="{DA397C9E-DF55-3D42-8BA2-9DAA14640115}" type="presParOf" srcId="{F53A01E1-090E-524F-B505-880C7668AF3B}" destId="{31069110-296C-B44F-B94B-E992989C8F8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D2C81-5997-4A4B-9BDC-8C5ADF660700}" type="doc">
      <dgm:prSet loTypeId="urn:microsoft.com/office/officeart/2005/8/layout/hierarchy2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E65FC00-89B2-C94F-943C-A010E3B46747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Документ о квалификации работника</a:t>
          </a:r>
          <a:endParaRPr lang="ru-RU" dirty="0">
            <a:solidFill>
              <a:srgbClr val="0000FF"/>
            </a:solidFill>
          </a:endParaRPr>
        </a:p>
      </dgm:t>
    </dgm:pt>
    <dgm:pt modelId="{74A4D571-65E0-7349-A14B-2C5BEAAF3ECE}" type="parTrans" cxnId="{F2010122-7FFA-494E-99D3-170B652BFE57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03125276-419A-A149-A485-EE5B75FC4E55}" type="sibTrans" cxnId="{F2010122-7FFA-494E-99D3-170B652BFE57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02FB4491-FDE5-5549-9D83-DA3523F41065}">
      <dgm:prSet phldrT="[Текст]"/>
      <dgm:spPr/>
      <dgm:t>
        <a:bodyPr/>
        <a:lstStyle/>
        <a:p>
          <a:r>
            <a:rPr lang="ru-RU" smtClean="0">
              <a:solidFill>
                <a:srgbClr val="0000FF"/>
              </a:solidFill>
            </a:rPr>
            <a:t>Квалификационное удостоверение по ЕТКС</a:t>
          </a:r>
          <a:endParaRPr lang="ru-RU" dirty="0">
            <a:solidFill>
              <a:srgbClr val="0000FF"/>
            </a:solidFill>
          </a:endParaRPr>
        </a:p>
      </dgm:t>
    </dgm:pt>
    <dgm:pt modelId="{81B3ACE6-69FB-C241-968F-54E698935CA5}" type="parTrans" cxnId="{3CB942ED-6BFD-B644-B8B2-F9A44465E590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54A0910D-EAE1-B046-A04B-590776B5D56D}" type="sibTrans" cxnId="{3CB942ED-6BFD-B644-B8B2-F9A44465E590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2A03EB6C-6835-9849-889D-3BE41AFDF59C}">
      <dgm:prSet phldrT="[Текст]"/>
      <dgm:spPr/>
      <dgm:t>
        <a:bodyPr/>
        <a:lstStyle/>
        <a:p>
          <a:r>
            <a:rPr lang="ru-RU" smtClean="0">
              <a:solidFill>
                <a:srgbClr val="0000FF"/>
              </a:solidFill>
            </a:rPr>
            <a:t>Квалификационная комиссия предприятия</a:t>
          </a:r>
          <a:endParaRPr lang="ru-RU" dirty="0">
            <a:solidFill>
              <a:srgbClr val="0000FF"/>
            </a:solidFill>
          </a:endParaRPr>
        </a:p>
      </dgm:t>
    </dgm:pt>
    <dgm:pt modelId="{473A5407-609F-B540-B21A-B2FCB50EC1EC}" type="parTrans" cxnId="{123DC8A7-D621-F14B-A02E-DC1755809C76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66502C06-5640-AD4F-AE3C-36BCDF0B73E9}" type="sibTrans" cxnId="{123DC8A7-D621-F14B-A02E-DC1755809C76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CAD7A2A0-A82C-504E-A88E-561A5E4617EF}">
      <dgm:prSet phldrT="[Текст]"/>
      <dgm:spPr/>
      <dgm:t>
        <a:bodyPr/>
        <a:lstStyle/>
        <a:p>
          <a:r>
            <a:rPr lang="ru-RU" smtClean="0">
              <a:solidFill>
                <a:srgbClr val="0000FF"/>
              </a:solidFill>
            </a:rPr>
            <a:t>Свидетельство о квалификации</a:t>
          </a:r>
          <a:endParaRPr lang="ru-RU" dirty="0">
            <a:solidFill>
              <a:srgbClr val="0000FF"/>
            </a:solidFill>
          </a:endParaRPr>
        </a:p>
      </dgm:t>
    </dgm:pt>
    <dgm:pt modelId="{AC893153-B5B9-E649-90C1-44B58B91D243}" type="parTrans" cxnId="{8695E5B8-95AF-7F4C-A56B-7E11E4B716C6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3CCBA8BA-2DC0-024C-8F55-D447A6624A07}" type="sibTrans" cxnId="{8695E5B8-95AF-7F4C-A56B-7E11E4B716C6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5FD6FB36-A97B-3E4A-9653-E63AD7644862}">
      <dgm:prSet phldrT="[Текст]"/>
      <dgm:spPr/>
      <dgm:t>
        <a:bodyPr/>
        <a:lstStyle/>
        <a:p>
          <a:r>
            <a:rPr lang="ru-RU" smtClean="0">
              <a:solidFill>
                <a:srgbClr val="0000FF"/>
              </a:solidFill>
            </a:rPr>
            <a:t>238-ФЗ: СПК и ЦОК</a:t>
          </a:r>
          <a:endParaRPr lang="ru-RU" dirty="0">
            <a:solidFill>
              <a:srgbClr val="0000FF"/>
            </a:solidFill>
          </a:endParaRPr>
        </a:p>
      </dgm:t>
    </dgm:pt>
    <dgm:pt modelId="{3C6855A0-926A-1B4E-ADB1-7DFE7153607F}" type="parTrans" cxnId="{01D4F2B7-FE10-814B-BAB2-FF29E88E42DB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1F541C43-EE20-5440-9200-BE916A64EA5A}" type="sibTrans" cxnId="{01D4F2B7-FE10-814B-BAB2-FF29E88E42DB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47440E43-6CFB-514D-9B1A-B1828A4C444D}" type="pres">
      <dgm:prSet presAssocID="{848D2C81-5997-4A4B-9BDC-8C5ADF6607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9DF45-7282-894A-BFE5-F070F5BCE458}" type="pres">
      <dgm:prSet presAssocID="{2E65FC00-89B2-C94F-943C-A010E3B46747}" presName="root1" presStyleCnt="0"/>
      <dgm:spPr/>
      <dgm:t>
        <a:bodyPr/>
        <a:lstStyle/>
        <a:p>
          <a:endParaRPr lang="ru-RU"/>
        </a:p>
      </dgm:t>
    </dgm:pt>
    <dgm:pt modelId="{CB6EC4D6-86DA-A44D-8542-CED12E080067}" type="pres">
      <dgm:prSet presAssocID="{2E65FC00-89B2-C94F-943C-A010E3B467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71468-6C46-F54E-BE7B-2971665C6BCA}" type="pres">
      <dgm:prSet presAssocID="{2E65FC00-89B2-C94F-943C-A010E3B46747}" presName="level2hierChild" presStyleCnt="0"/>
      <dgm:spPr/>
      <dgm:t>
        <a:bodyPr/>
        <a:lstStyle/>
        <a:p>
          <a:endParaRPr lang="ru-RU"/>
        </a:p>
      </dgm:t>
    </dgm:pt>
    <dgm:pt modelId="{78BE42BB-7C9B-7746-BC68-F41D7B4A628A}" type="pres">
      <dgm:prSet presAssocID="{81B3ACE6-69FB-C241-968F-54E698935CA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4596C52-4493-4B4B-926A-4D0A2FEC1A46}" type="pres">
      <dgm:prSet presAssocID="{81B3ACE6-69FB-C241-968F-54E698935CA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708106D-EE8B-C341-BA74-1C20C49D7070}" type="pres">
      <dgm:prSet presAssocID="{02FB4491-FDE5-5549-9D83-DA3523F41065}" presName="root2" presStyleCnt="0"/>
      <dgm:spPr/>
      <dgm:t>
        <a:bodyPr/>
        <a:lstStyle/>
        <a:p>
          <a:endParaRPr lang="ru-RU"/>
        </a:p>
      </dgm:t>
    </dgm:pt>
    <dgm:pt modelId="{60D01970-00AB-1142-8A10-9E108D515617}" type="pres">
      <dgm:prSet presAssocID="{02FB4491-FDE5-5549-9D83-DA3523F4106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D11C8C-D1EF-3945-B244-910593D1A1D2}" type="pres">
      <dgm:prSet presAssocID="{02FB4491-FDE5-5549-9D83-DA3523F41065}" presName="level3hierChild" presStyleCnt="0"/>
      <dgm:spPr/>
      <dgm:t>
        <a:bodyPr/>
        <a:lstStyle/>
        <a:p>
          <a:endParaRPr lang="ru-RU"/>
        </a:p>
      </dgm:t>
    </dgm:pt>
    <dgm:pt modelId="{83A481CA-838C-6E41-B475-4BE5EA146AEC}" type="pres">
      <dgm:prSet presAssocID="{473A5407-609F-B540-B21A-B2FCB50EC1EC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5BE43149-E714-1643-AF1C-9EDCAB3D73F1}" type="pres">
      <dgm:prSet presAssocID="{473A5407-609F-B540-B21A-B2FCB50EC1EC}" presName="connTx" presStyleLbl="parChTrans1D3" presStyleIdx="0" presStyleCnt="2"/>
      <dgm:spPr/>
      <dgm:t>
        <a:bodyPr/>
        <a:lstStyle/>
        <a:p>
          <a:endParaRPr lang="ru-RU"/>
        </a:p>
      </dgm:t>
    </dgm:pt>
    <dgm:pt modelId="{A9DC8177-C049-A740-A72C-444C2B89FAC8}" type="pres">
      <dgm:prSet presAssocID="{2A03EB6C-6835-9849-889D-3BE41AFDF59C}" presName="root2" presStyleCnt="0"/>
      <dgm:spPr/>
      <dgm:t>
        <a:bodyPr/>
        <a:lstStyle/>
        <a:p>
          <a:endParaRPr lang="ru-RU"/>
        </a:p>
      </dgm:t>
    </dgm:pt>
    <dgm:pt modelId="{577EAB96-CD65-864C-94D7-0B9C2A792730}" type="pres">
      <dgm:prSet presAssocID="{2A03EB6C-6835-9849-889D-3BE41AFDF59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C3E2DD-7A13-AE4B-8EB8-DB7DA0A455A1}" type="pres">
      <dgm:prSet presAssocID="{2A03EB6C-6835-9849-889D-3BE41AFDF59C}" presName="level3hierChild" presStyleCnt="0"/>
      <dgm:spPr/>
      <dgm:t>
        <a:bodyPr/>
        <a:lstStyle/>
        <a:p>
          <a:endParaRPr lang="ru-RU"/>
        </a:p>
      </dgm:t>
    </dgm:pt>
    <dgm:pt modelId="{4D8AC2AB-37A4-5043-B7D4-1EB547F30553}" type="pres">
      <dgm:prSet presAssocID="{AC893153-B5B9-E649-90C1-44B58B91D24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9F645A9-0143-444A-97AE-68F3A9B5F600}" type="pres">
      <dgm:prSet presAssocID="{AC893153-B5B9-E649-90C1-44B58B91D24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AB709D4-ED4A-A846-9B9F-5998B08A2069}" type="pres">
      <dgm:prSet presAssocID="{CAD7A2A0-A82C-504E-A88E-561A5E4617EF}" presName="root2" presStyleCnt="0"/>
      <dgm:spPr/>
      <dgm:t>
        <a:bodyPr/>
        <a:lstStyle/>
        <a:p>
          <a:endParaRPr lang="ru-RU"/>
        </a:p>
      </dgm:t>
    </dgm:pt>
    <dgm:pt modelId="{448ED65F-0808-FC4D-AFFE-8C99444EFEF8}" type="pres">
      <dgm:prSet presAssocID="{CAD7A2A0-A82C-504E-A88E-561A5E4617E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4EBCD0-9097-5448-BF20-7F98795259C2}" type="pres">
      <dgm:prSet presAssocID="{CAD7A2A0-A82C-504E-A88E-561A5E4617EF}" presName="level3hierChild" presStyleCnt="0"/>
      <dgm:spPr/>
      <dgm:t>
        <a:bodyPr/>
        <a:lstStyle/>
        <a:p>
          <a:endParaRPr lang="ru-RU"/>
        </a:p>
      </dgm:t>
    </dgm:pt>
    <dgm:pt modelId="{3D00455A-8188-3F4C-8F01-39270D417349}" type="pres">
      <dgm:prSet presAssocID="{3C6855A0-926A-1B4E-ADB1-7DFE7153607F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6DAEE4DA-8378-4E43-9669-C0AB03F8E820}" type="pres">
      <dgm:prSet presAssocID="{3C6855A0-926A-1B4E-ADB1-7DFE7153607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60BD9551-82A5-0347-95A2-FCB376091D2F}" type="pres">
      <dgm:prSet presAssocID="{5FD6FB36-A97B-3E4A-9653-E63AD7644862}" presName="root2" presStyleCnt="0"/>
      <dgm:spPr/>
      <dgm:t>
        <a:bodyPr/>
        <a:lstStyle/>
        <a:p>
          <a:endParaRPr lang="ru-RU"/>
        </a:p>
      </dgm:t>
    </dgm:pt>
    <dgm:pt modelId="{6DD7949A-CDCF-8044-9737-28B4EBB782CA}" type="pres">
      <dgm:prSet presAssocID="{5FD6FB36-A97B-3E4A-9653-E63AD764486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08998C-A02F-9443-99EC-098F32B2AADB}" type="pres">
      <dgm:prSet presAssocID="{5FD6FB36-A97B-3E4A-9653-E63AD7644862}" presName="level3hierChild" presStyleCnt="0"/>
      <dgm:spPr/>
      <dgm:t>
        <a:bodyPr/>
        <a:lstStyle/>
        <a:p>
          <a:endParaRPr lang="ru-RU"/>
        </a:p>
      </dgm:t>
    </dgm:pt>
  </dgm:ptLst>
  <dgm:cxnLst>
    <dgm:cxn modelId="{8695E5B8-95AF-7F4C-A56B-7E11E4B716C6}" srcId="{2E65FC00-89B2-C94F-943C-A010E3B46747}" destId="{CAD7A2A0-A82C-504E-A88E-561A5E4617EF}" srcOrd="1" destOrd="0" parTransId="{AC893153-B5B9-E649-90C1-44B58B91D243}" sibTransId="{3CCBA8BA-2DC0-024C-8F55-D447A6624A07}"/>
    <dgm:cxn modelId="{3CB942ED-6BFD-B644-B8B2-F9A44465E590}" srcId="{2E65FC00-89B2-C94F-943C-A010E3B46747}" destId="{02FB4491-FDE5-5549-9D83-DA3523F41065}" srcOrd="0" destOrd="0" parTransId="{81B3ACE6-69FB-C241-968F-54E698935CA5}" sibTransId="{54A0910D-EAE1-B046-A04B-590776B5D56D}"/>
    <dgm:cxn modelId="{3C5F1C9E-F669-4049-816F-7F92EBE4D94C}" type="presOf" srcId="{5FD6FB36-A97B-3E4A-9653-E63AD7644862}" destId="{6DD7949A-CDCF-8044-9737-28B4EBB782CA}" srcOrd="0" destOrd="0" presId="urn:microsoft.com/office/officeart/2005/8/layout/hierarchy2"/>
    <dgm:cxn modelId="{79E8F05A-E9A9-3043-A3AA-5B6C175C7EC2}" type="presOf" srcId="{CAD7A2A0-A82C-504E-A88E-561A5E4617EF}" destId="{448ED65F-0808-FC4D-AFFE-8C99444EFEF8}" srcOrd="0" destOrd="0" presId="urn:microsoft.com/office/officeart/2005/8/layout/hierarchy2"/>
    <dgm:cxn modelId="{D8C060BB-68E1-DC45-9800-B0A8AAC9DD3E}" type="presOf" srcId="{81B3ACE6-69FB-C241-968F-54E698935CA5}" destId="{78BE42BB-7C9B-7746-BC68-F41D7B4A628A}" srcOrd="0" destOrd="0" presId="urn:microsoft.com/office/officeart/2005/8/layout/hierarchy2"/>
    <dgm:cxn modelId="{ACB40DAA-6E40-2145-9457-EE2337CDC7A2}" type="presOf" srcId="{473A5407-609F-B540-B21A-B2FCB50EC1EC}" destId="{83A481CA-838C-6E41-B475-4BE5EA146AEC}" srcOrd="0" destOrd="0" presId="urn:microsoft.com/office/officeart/2005/8/layout/hierarchy2"/>
    <dgm:cxn modelId="{D57E7291-54F8-B542-88E4-0B1CBAD6F5B7}" type="presOf" srcId="{473A5407-609F-B540-B21A-B2FCB50EC1EC}" destId="{5BE43149-E714-1643-AF1C-9EDCAB3D73F1}" srcOrd="1" destOrd="0" presId="urn:microsoft.com/office/officeart/2005/8/layout/hierarchy2"/>
    <dgm:cxn modelId="{D5CA0A81-AE5C-FA4A-AFFE-C8ED21585C8C}" type="presOf" srcId="{02FB4491-FDE5-5549-9D83-DA3523F41065}" destId="{60D01970-00AB-1142-8A10-9E108D515617}" srcOrd="0" destOrd="0" presId="urn:microsoft.com/office/officeart/2005/8/layout/hierarchy2"/>
    <dgm:cxn modelId="{254104D8-AB41-EE4E-A48F-ADE5E4EC80D6}" type="presOf" srcId="{848D2C81-5997-4A4B-9BDC-8C5ADF660700}" destId="{47440E43-6CFB-514D-9B1A-B1828A4C444D}" srcOrd="0" destOrd="0" presId="urn:microsoft.com/office/officeart/2005/8/layout/hierarchy2"/>
    <dgm:cxn modelId="{A1AC340B-551E-C940-BC10-7982E81B2F43}" type="presOf" srcId="{AC893153-B5B9-E649-90C1-44B58B91D243}" destId="{4D8AC2AB-37A4-5043-B7D4-1EB547F30553}" srcOrd="0" destOrd="0" presId="urn:microsoft.com/office/officeart/2005/8/layout/hierarchy2"/>
    <dgm:cxn modelId="{E46E08C4-DE34-6B4E-9371-087BA8D09B9C}" type="presOf" srcId="{2E65FC00-89B2-C94F-943C-A010E3B46747}" destId="{CB6EC4D6-86DA-A44D-8542-CED12E080067}" srcOrd="0" destOrd="0" presId="urn:microsoft.com/office/officeart/2005/8/layout/hierarchy2"/>
    <dgm:cxn modelId="{B63CF3E0-D988-2041-90E4-D118CE5492B5}" type="presOf" srcId="{3C6855A0-926A-1B4E-ADB1-7DFE7153607F}" destId="{3D00455A-8188-3F4C-8F01-39270D417349}" srcOrd="0" destOrd="0" presId="urn:microsoft.com/office/officeart/2005/8/layout/hierarchy2"/>
    <dgm:cxn modelId="{E0F9B7E4-4FD4-FD45-8531-C5C65A1AAE09}" type="presOf" srcId="{AC893153-B5B9-E649-90C1-44B58B91D243}" destId="{49F645A9-0143-444A-97AE-68F3A9B5F600}" srcOrd="1" destOrd="0" presId="urn:microsoft.com/office/officeart/2005/8/layout/hierarchy2"/>
    <dgm:cxn modelId="{123DC8A7-D621-F14B-A02E-DC1755809C76}" srcId="{02FB4491-FDE5-5549-9D83-DA3523F41065}" destId="{2A03EB6C-6835-9849-889D-3BE41AFDF59C}" srcOrd="0" destOrd="0" parTransId="{473A5407-609F-B540-B21A-B2FCB50EC1EC}" sibTransId="{66502C06-5640-AD4F-AE3C-36BCDF0B73E9}"/>
    <dgm:cxn modelId="{2E046BE8-4A94-0244-B4BB-C75936C51ADD}" type="presOf" srcId="{2A03EB6C-6835-9849-889D-3BE41AFDF59C}" destId="{577EAB96-CD65-864C-94D7-0B9C2A792730}" srcOrd="0" destOrd="0" presId="urn:microsoft.com/office/officeart/2005/8/layout/hierarchy2"/>
    <dgm:cxn modelId="{F2010122-7FFA-494E-99D3-170B652BFE57}" srcId="{848D2C81-5997-4A4B-9BDC-8C5ADF660700}" destId="{2E65FC00-89B2-C94F-943C-A010E3B46747}" srcOrd="0" destOrd="0" parTransId="{74A4D571-65E0-7349-A14B-2C5BEAAF3ECE}" sibTransId="{03125276-419A-A149-A485-EE5B75FC4E55}"/>
    <dgm:cxn modelId="{EDEBA871-04D6-D94B-9E4C-23C332578CC4}" type="presOf" srcId="{3C6855A0-926A-1B4E-ADB1-7DFE7153607F}" destId="{6DAEE4DA-8378-4E43-9669-C0AB03F8E820}" srcOrd="1" destOrd="0" presId="urn:microsoft.com/office/officeart/2005/8/layout/hierarchy2"/>
    <dgm:cxn modelId="{01D4F2B7-FE10-814B-BAB2-FF29E88E42DB}" srcId="{CAD7A2A0-A82C-504E-A88E-561A5E4617EF}" destId="{5FD6FB36-A97B-3E4A-9653-E63AD7644862}" srcOrd="0" destOrd="0" parTransId="{3C6855A0-926A-1B4E-ADB1-7DFE7153607F}" sibTransId="{1F541C43-EE20-5440-9200-BE916A64EA5A}"/>
    <dgm:cxn modelId="{EB2A4757-E26B-EF49-83FB-EB4C6F20102A}" type="presOf" srcId="{81B3ACE6-69FB-C241-968F-54E698935CA5}" destId="{C4596C52-4493-4B4B-926A-4D0A2FEC1A46}" srcOrd="1" destOrd="0" presId="urn:microsoft.com/office/officeart/2005/8/layout/hierarchy2"/>
    <dgm:cxn modelId="{D7B9A503-1F2B-AD4B-8D46-DF5A051EAD8D}" type="presParOf" srcId="{47440E43-6CFB-514D-9B1A-B1828A4C444D}" destId="{5B79DF45-7282-894A-BFE5-F070F5BCE458}" srcOrd="0" destOrd="0" presId="urn:microsoft.com/office/officeart/2005/8/layout/hierarchy2"/>
    <dgm:cxn modelId="{7CCCA9F3-D2A4-2D44-9C64-5E8DF179F715}" type="presParOf" srcId="{5B79DF45-7282-894A-BFE5-F070F5BCE458}" destId="{CB6EC4D6-86DA-A44D-8542-CED12E080067}" srcOrd="0" destOrd="0" presId="urn:microsoft.com/office/officeart/2005/8/layout/hierarchy2"/>
    <dgm:cxn modelId="{C1957CB1-B226-7945-9DA6-22D9F0316D56}" type="presParOf" srcId="{5B79DF45-7282-894A-BFE5-F070F5BCE458}" destId="{BD971468-6C46-F54E-BE7B-2971665C6BCA}" srcOrd="1" destOrd="0" presId="urn:microsoft.com/office/officeart/2005/8/layout/hierarchy2"/>
    <dgm:cxn modelId="{4DF04DF7-437A-D44C-962B-644F280AD467}" type="presParOf" srcId="{BD971468-6C46-F54E-BE7B-2971665C6BCA}" destId="{78BE42BB-7C9B-7746-BC68-F41D7B4A628A}" srcOrd="0" destOrd="0" presId="urn:microsoft.com/office/officeart/2005/8/layout/hierarchy2"/>
    <dgm:cxn modelId="{1FBFADDF-48FB-B843-8722-E563E58F64C3}" type="presParOf" srcId="{78BE42BB-7C9B-7746-BC68-F41D7B4A628A}" destId="{C4596C52-4493-4B4B-926A-4D0A2FEC1A46}" srcOrd="0" destOrd="0" presId="urn:microsoft.com/office/officeart/2005/8/layout/hierarchy2"/>
    <dgm:cxn modelId="{B23E661B-C213-2F4B-9098-E0447C534681}" type="presParOf" srcId="{BD971468-6C46-F54E-BE7B-2971665C6BCA}" destId="{1708106D-EE8B-C341-BA74-1C20C49D7070}" srcOrd="1" destOrd="0" presId="urn:microsoft.com/office/officeart/2005/8/layout/hierarchy2"/>
    <dgm:cxn modelId="{4649D98F-D0E9-9745-B4BC-A1DB97F77395}" type="presParOf" srcId="{1708106D-EE8B-C341-BA74-1C20C49D7070}" destId="{60D01970-00AB-1142-8A10-9E108D515617}" srcOrd="0" destOrd="0" presId="urn:microsoft.com/office/officeart/2005/8/layout/hierarchy2"/>
    <dgm:cxn modelId="{A2027958-231D-AF41-9E5A-4971254B7A98}" type="presParOf" srcId="{1708106D-EE8B-C341-BA74-1C20C49D7070}" destId="{E5D11C8C-D1EF-3945-B244-910593D1A1D2}" srcOrd="1" destOrd="0" presId="urn:microsoft.com/office/officeart/2005/8/layout/hierarchy2"/>
    <dgm:cxn modelId="{CBCF417E-2B5A-DF4D-AC9A-B8F382424DB0}" type="presParOf" srcId="{E5D11C8C-D1EF-3945-B244-910593D1A1D2}" destId="{83A481CA-838C-6E41-B475-4BE5EA146AEC}" srcOrd="0" destOrd="0" presId="urn:microsoft.com/office/officeart/2005/8/layout/hierarchy2"/>
    <dgm:cxn modelId="{9EEE376E-E6BA-244D-9887-3EACD6585BD1}" type="presParOf" srcId="{83A481CA-838C-6E41-B475-4BE5EA146AEC}" destId="{5BE43149-E714-1643-AF1C-9EDCAB3D73F1}" srcOrd="0" destOrd="0" presId="urn:microsoft.com/office/officeart/2005/8/layout/hierarchy2"/>
    <dgm:cxn modelId="{0213BCB7-6A7E-B44C-8D5A-3B63E0E4B0DD}" type="presParOf" srcId="{E5D11C8C-D1EF-3945-B244-910593D1A1D2}" destId="{A9DC8177-C049-A740-A72C-444C2B89FAC8}" srcOrd="1" destOrd="0" presId="urn:microsoft.com/office/officeart/2005/8/layout/hierarchy2"/>
    <dgm:cxn modelId="{0DAFB4F5-37A3-FB4D-932E-A65BF7BD7D19}" type="presParOf" srcId="{A9DC8177-C049-A740-A72C-444C2B89FAC8}" destId="{577EAB96-CD65-864C-94D7-0B9C2A792730}" srcOrd="0" destOrd="0" presId="urn:microsoft.com/office/officeart/2005/8/layout/hierarchy2"/>
    <dgm:cxn modelId="{93234985-EE8D-0041-802E-746780AB19CD}" type="presParOf" srcId="{A9DC8177-C049-A740-A72C-444C2B89FAC8}" destId="{1EC3E2DD-7A13-AE4B-8EB8-DB7DA0A455A1}" srcOrd="1" destOrd="0" presId="urn:microsoft.com/office/officeart/2005/8/layout/hierarchy2"/>
    <dgm:cxn modelId="{07F21BDF-9F34-D14E-BF40-71F1D91BAF87}" type="presParOf" srcId="{BD971468-6C46-F54E-BE7B-2971665C6BCA}" destId="{4D8AC2AB-37A4-5043-B7D4-1EB547F30553}" srcOrd="2" destOrd="0" presId="urn:microsoft.com/office/officeart/2005/8/layout/hierarchy2"/>
    <dgm:cxn modelId="{D74183F9-D728-C94E-91DD-3CA961A868AC}" type="presParOf" srcId="{4D8AC2AB-37A4-5043-B7D4-1EB547F30553}" destId="{49F645A9-0143-444A-97AE-68F3A9B5F600}" srcOrd="0" destOrd="0" presId="urn:microsoft.com/office/officeart/2005/8/layout/hierarchy2"/>
    <dgm:cxn modelId="{1EE7C7CF-D4BA-1D48-B71E-7D2DD39343F4}" type="presParOf" srcId="{BD971468-6C46-F54E-BE7B-2971665C6BCA}" destId="{7AB709D4-ED4A-A846-9B9F-5998B08A2069}" srcOrd="3" destOrd="0" presId="urn:microsoft.com/office/officeart/2005/8/layout/hierarchy2"/>
    <dgm:cxn modelId="{32130E49-43D4-1248-825C-63450467FF70}" type="presParOf" srcId="{7AB709D4-ED4A-A846-9B9F-5998B08A2069}" destId="{448ED65F-0808-FC4D-AFFE-8C99444EFEF8}" srcOrd="0" destOrd="0" presId="urn:microsoft.com/office/officeart/2005/8/layout/hierarchy2"/>
    <dgm:cxn modelId="{1E0FA895-CD01-464E-8077-48585E733685}" type="presParOf" srcId="{7AB709D4-ED4A-A846-9B9F-5998B08A2069}" destId="{6C4EBCD0-9097-5448-BF20-7F98795259C2}" srcOrd="1" destOrd="0" presId="urn:microsoft.com/office/officeart/2005/8/layout/hierarchy2"/>
    <dgm:cxn modelId="{AC909E37-14BB-A940-9073-44E87D20D8DD}" type="presParOf" srcId="{6C4EBCD0-9097-5448-BF20-7F98795259C2}" destId="{3D00455A-8188-3F4C-8F01-39270D417349}" srcOrd="0" destOrd="0" presId="urn:microsoft.com/office/officeart/2005/8/layout/hierarchy2"/>
    <dgm:cxn modelId="{0F4E5AA3-9453-ED4B-B8E6-A34E1576A4A2}" type="presParOf" srcId="{3D00455A-8188-3F4C-8F01-39270D417349}" destId="{6DAEE4DA-8378-4E43-9669-C0AB03F8E820}" srcOrd="0" destOrd="0" presId="urn:microsoft.com/office/officeart/2005/8/layout/hierarchy2"/>
    <dgm:cxn modelId="{DC193742-18B2-2E4A-88C2-A33D93E9BCAA}" type="presParOf" srcId="{6C4EBCD0-9097-5448-BF20-7F98795259C2}" destId="{60BD9551-82A5-0347-95A2-FCB376091D2F}" srcOrd="1" destOrd="0" presId="urn:microsoft.com/office/officeart/2005/8/layout/hierarchy2"/>
    <dgm:cxn modelId="{A6CB8E45-562B-354C-8BAE-BF847875D486}" type="presParOf" srcId="{60BD9551-82A5-0347-95A2-FCB376091D2F}" destId="{6DD7949A-CDCF-8044-9737-28B4EBB782CA}" srcOrd="0" destOrd="0" presId="urn:microsoft.com/office/officeart/2005/8/layout/hierarchy2"/>
    <dgm:cxn modelId="{66293131-7CF8-1643-B10B-A12AA70E4B04}" type="presParOf" srcId="{60BD9551-82A5-0347-95A2-FCB376091D2F}" destId="{EB08998C-A02F-9443-99EC-098F32B2AA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13C13-D957-1B48-AB22-89829ECA30AC}">
      <dsp:nvSpPr>
        <dsp:cNvPr id="0" name=""/>
        <dsp:cNvSpPr/>
      </dsp:nvSpPr>
      <dsp:spPr>
        <a:xfrm>
          <a:off x="4475039" y="3336610"/>
          <a:ext cx="2800973" cy="28009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Квалификация работника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885232" y="3746803"/>
        <a:ext cx="1980587" cy="1980587"/>
      </dsp:txXfrm>
    </dsp:sp>
    <dsp:sp modelId="{3B3C49A9-0DC1-9D4D-92EB-A84BD0C663D8}">
      <dsp:nvSpPr>
        <dsp:cNvPr id="0" name=""/>
        <dsp:cNvSpPr/>
      </dsp:nvSpPr>
      <dsp:spPr>
        <a:xfrm rot="12900000">
          <a:off x="2673518" y="2847406"/>
          <a:ext cx="2146558" cy="7982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E2035-DD0F-DF4F-9681-2B6A2C761EB4}">
      <dsp:nvSpPr>
        <dsp:cNvPr id="0" name=""/>
        <dsp:cNvSpPr/>
      </dsp:nvSpPr>
      <dsp:spPr>
        <a:xfrm>
          <a:off x="1537156" y="1566567"/>
          <a:ext cx="2660924" cy="212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Кто подтверждает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599505" y="1628916"/>
        <a:ext cx="2536226" cy="2004041"/>
      </dsp:txXfrm>
    </dsp:sp>
    <dsp:sp modelId="{936D41FD-58C7-3140-B55C-641512E1A721}">
      <dsp:nvSpPr>
        <dsp:cNvPr id="0" name=""/>
        <dsp:cNvSpPr/>
      </dsp:nvSpPr>
      <dsp:spPr>
        <a:xfrm rot="16200000">
          <a:off x="4802246" y="1739260"/>
          <a:ext cx="2146558" cy="7982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34B3C-32C1-6843-86DD-2384A87F55B5}">
      <dsp:nvSpPr>
        <dsp:cNvPr id="0" name=""/>
        <dsp:cNvSpPr/>
      </dsp:nvSpPr>
      <dsp:spPr>
        <a:xfrm>
          <a:off x="4545063" y="750"/>
          <a:ext cx="2660924" cy="212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Процедура подтверждения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607412" y="63099"/>
        <a:ext cx="2536226" cy="2004041"/>
      </dsp:txXfrm>
    </dsp:sp>
    <dsp:sp modelId="{2038B04F-4760-004C-9966-178120BB1373}">
      <dsp:nvSpPr>
        <dsp:cNvPr id="0" name=""/>
        <dsp:cNvSpPr/>
      </dsp:nvSpPr>
      <dsp:spPr>
        <a:xfrm rot="19500000">
          <a:off x="6930975" y="2847406"/>
          <a:ext cx="2146558" cy="7982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69110-296C-B44F-B94B-E992989C8F89}">
      <dsp:nvSpPr>
        <dsp:cNvPr id="0" name=""/>
        <dsp:cNvSpPr/>
      </dsp:nvSpPr>
      <dsp:spPr>
        <a:xfrm>
          <a:off x="7552971" y="1566567"/>
          <a:ext cx="2660924" cy="212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Подтверждающий документ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615320" y="1628916"/>
        <a:ext cx="2536226" cy="2004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EC4D6-86DA-A44D-8542-CED12E080067}">
      <dsp:nvSpPr>
        <dsp:cNvPr id="0" name=""/>
        <dsp:cNvSpPr/>
      </dsp:nvSpPr>
      <dsp:spPr>
        <a:xfrm>
          <a:off x="9408" y="2246816"/>
          <a:ext cx="3058493" cy="1529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00FF"/>
              </a:solidFill>
            </a:rPr>
            <a:t>Документ о квалификации работника</a:t>
          </a:r>
          <a:endParaRPr lang="ru-RU" sz="2700" kern="1200" dirty="0">
            <a:solidFill>
              <a:srgbClr val="0000FF"/>
            </a:solidFill>
          </a:endParaRPr>
        </a:p>
      </dsp:txBody>
      <dsp:txXfrm>
        <a:off x="54198" y="2291606"/>
        <a:ext cx="2968913" cy="1439666"/>
      </dsp:txXfrm>
    </dsp:sp>
    <dsp:sp modelId="{78BE42BB-7C9B-7746-BC68-F41D7B4A628A}">
      <dsp:nvSpPr>
        <dsp:cNvPr id="0" name=""/>
        <dsp:cNvSpPr/>
      </dsp:nvSpPr>
      <dsp:spPr>
        <a:xfrm rot="19457599">
          <a:off x="2926291" y="2548929"/>
          <a:ext cx="1506618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1506618" y="228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FF"/>
            </a:solidFill>
          </a:endParaRPr>
        </a:p>
      </dsp:txBody>
      <dsp:txXfrm>
        <a:off x="3641935" y="2534115"/>
        <a:ext cx="75330" cy="75330"/>
      </dsp:txXfrm>
    </dsp:sp>
    <dsp:sp modelId="{60D01970-00AB-1142-8A10-9E108D515617}">
      <dsp:nvSpPr>
        <dsp:cNvPr id="0" name=""/>
        <dsp:cNvSpPr/>
      </dsp:nvSpPr>
      <dsp:spPr>
        <a:xfrm>
          <a:off x="4291299" y="1367499"/>
          <a:ext cx="3058493" cy="1529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rgbClr val="0000FF"/>
              </a:solidFill>
            </a:rPr>
            <a:t>Квалификационное удостоверение по ЕТКС</a:t>
          </a:r>
          <a:endParaRPr lang="ru-RU" sz="2700" kern="1200" dirty="0">
            <a:solidFill>
              <a:srgbClr val="0000FF"/>
            </a:solidFill>
          </a:endParaRPr>
        </a:p>
      </dsp:txBody>
      <dsp:txXfrm>
        <a:off x="4336089" y="1412289"/>
        <a:ext cx="2968913" cy="1439666"/>
      </dsp:txXfrm>
    </dsp:sp>
    <dsp:sp modelId="{83A481CA-838C-6E41-B475-4BE5EA146AEC}">
      <dsp:nvSpPr>
        <dsp:cNvPr id="0" name=""/>
        <dsp:cNvSpPr/>
      </dsp:nvSpPr>
      <dsp:spPr>
        <a:xfrm>
          <a:off x="7349792" y="2109271"/>
          <a:ext cx="1223397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1223397" y="228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FF"/>
            </a:solidFill>
          </a:endParaRPr>
        </a:p>
      </dsp:txBody>
      <dsp:txXfrm>
        <a:off x="7930906" y="2101537"/>
        <a:ext cx="61169" cy="61169"/>
      </dsp:txXfrm>
    </dsp:sp>
    <dsp:sp modelId="{577EAB96-CD65-864C-94D7-0B9C2A792730}">
      <dsp:nvSpPr>
        <dsp:cNvPr id="0" name=""/>
        <dsp:cNvSpPr/>
      </dsp:nvSpPr>
      <dsp:spPr>
        <a:xfrm>
          <a:off x="8573189" y="1367499"/>
          <a:ext cx="3058493" cy="1529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rgbClr val="0000FF"/>
              </a:solidFill>
            </a:rPr>
            <a:t>Квалификационная комиссия предприятия</a:t>
          </a:r>
          <a:endParaRPr lang="ru-RU" sz="2700" kern="1200" dirty="0">
            <a:solidFill>
              <a:srgbClr val="0000FF"/>
            </a:solidFill>
          </a:endParaRPr>
        </a:p>
      </dsp:txBody>
      <dsp:txXfrm>
        <a:off x="8617979" y="1412289"/>
        <a:ext cx="2968913" cy="1439666"/>
      </dsp:txXfrm>
    </dsp:sp>
    <dsp:sp modelId="{4D8AC2AB-37A4-5043-B7D4-1EB547F30553}">
      <dsp:nvSpPr>
        <dsp:cNvPr id="0" name=""/>
        <dsp:cNvSpPr/>
      </dsp:nvSpPr>
      <dsp:spPr>
        <a:xfrm rot="2142401">
          <a:off x="2926291" y="3428246"/>
          <a:ext cx="1506618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1506618" y="228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FF"/>
            </a:solidFill>
          </a:endParaRPr>
        </a:p>
      </dsp:txBody>
      <dsp:txXfrm>
        <a:off x="3641935" y="3413432"/>
        <a:ext cx="75330" cy="75330"/>
      </dsp:txXfrm>
    </dsp:sp>
    <dsp:sp modelId="{448ED65F-0808-FC4D-AFFE-8C99444EFEF8}">
      <dsp:nvSpPr>
        <dsp:cNvPr id="0" name=""/>
        <dsp:cNvSpPr/>
      </dsp:nvSpPr>
      <dsp:spPr>
        <a:xfrm>
          <a:off x="4291299" y="3126132"/>
          <a:ext cx="3058493" cy="1529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rgbClr val="0000FF"/>
              </a:solidFill>
            </a:rPr>
            <a:t>Свидетельство о квалификации</a:t>
          </a:r>
          <a:endParaRPr lang="ru-RU" sz="2700" kern="1200" dirty="0">
            <a:solidFill>
              <a:srgbClr val="0000FF"/>
            </a:solidFill>
          </a:endParaRPr>
        </a:p>
      </dsp:txBody>
      <dsp:txXfrm>
        <a:off x="4336089" y="3170922"/>
        <a:ext cx="2968913" cy="1439666"/>
      </dsp:txXfrm>
    </dsp:sp>
    <dsp:sp modelId="{3D00455A-8188-3F4C-8F01-39270D417349}">
      <dsp:nvSpPr>
        <dsp:cNvPr id="0" name=""/>
        <dsp:cNvSpPr/>
      </dsp:nvSpPr>
      <dsp:spPr>
        <a:xfrm>
          <a:off x="7349792" y="3867904"/>
          <a:ext cx="1223397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1223397" y="228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FF"/>
            </a:solidFill>
          </a:endParaRPr>
        </a:p>
      </dsp:txBody>
      <dsp:txXfrm>
        <a:off x="7930906" y="3860171"/>
        <a:ext cx="61169" cy="61169"/>
      </dsp:txXfrm>
    </dsp:sp>
    <dsp:sp modelId="{6DD7949A-CDCF-8044-9737-28B4EBB782CA}">
      <dsp:nvSpPr>
        <dsp:cNvPr id="0" name=""/>
        <dsp:cNvSpPr/>
      </dsp:nvSpPr>
      <dsp:spPr>
        <a:xfrm>
          <a:off x="8573189" y="3126132"/>
          <a:ext cx="3058493" cy="1529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rgbClr val="0000FF"/>
              </a:solidFill>
            </a:rPr>
            <a:t>238-ФЗ: СПК и ЦОК</a:t>
          </a:r>
          <a:endParaRPr lang="ru-RU" sz="2700" kern="1200" dirty="0">
            <a:solidFill>
              <a:srgbClr val="0000FF"/>
            </a:solidFill>
          </a:endParaRPr>
        </a:p>
      </dsp:txBody>
      <dsp:txXfrm>
        <a:off x="8617979" y="3170922"/>
        <a:ext cx="2968913" cy="1439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DD79D-2678-664A-A02A-56A164D9CC0F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C971-DA52-4D41-9173-C9C5E85DE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8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1EF83-4436-7F46-B4C4-50E22C017F96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2D28-93A5-2144-A71C-FF4B1B2BB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8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6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5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3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2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3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6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E257-D0CB-AA4D-93EB-65D6A8A032FF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hyperlink" Target="#sub_8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16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png"/><Relationship Id="rId1" Type="http://schemas.openxmlformats.org/officeDocument/2006/relationships/tags" Target="../tags/tag1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2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0960" y="5165847"/>
            <a:ext cx="8534400" cy="1101732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2" y="5808320"/>
            <a:ext cx="1580444" cy="459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1" y="1810354"/>
            <a:ext cx="12191999" cy="3354318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3834"/>
            <a:r>
              <a:rPr lang="ru-RU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 профессиональных стандартов в системе управления персоналом предприятий и организаций в условиях отмены отдельных разделов ЕТКС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0136" y="82312"/>
            <a:ext cx="2300621" cy="165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345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1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5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769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400" dirty="0">
                <a:solidFill>
                  <a:srgbClr val="0000FF"/>
                </a:solidFill>
              </a:rPr>
              <a:t>Общие положения</a:t>
            </a:r>
            <a:br>
              <a:rPr lang="ru-RU" sz="1400" dirty="0">
                <a:solidFill>
                  <a:srgbClr val="0000FF"/>
                </a:solidFill>
              </a:rPr>
            </a:br>
            <a:r>
              <a:rPr lang="ru-RU" sz="1400" dirty="0">
                <a:solidFill>
                  <a:srgbClr val="0000FF"/>
                </a:solidFill>
              </a:rPr>
              <a:t>единого тарифно-квалификационного справочника работ и профессий рабочих народного хозяйства СССР</a:t>
            </a:r>
            <a:br>
              <a:rPr lang="ru-RU" sz="1400" dirty="0">
                <a:solidFill>
                  <a:srgbClr val="0000FF"/>
                </a:solidFill>
              </a:rPr>
            </a:br>
            <a:r>
              <a:rPr lang="ru-RU" sz="1400" dirty="0">
                <a:solidFill>
                  <a:srgbClr val="0000FF"/>
                </a:solidFill>
              </a:rPr>
              <a:t>(утв. постановлением Госкомтруда СССР и Секретариата ВЦСПС от 31 января 1985 г. N 31/3-30) ЕТКС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5083" y="909433"/>
            <a:ext cx="11497735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На небольших предприятиях и в организациях, где нет возможности создания квалификационной комиссии соответствующего </a:t>
            </a:r>
            <a:r>
              <a:rPr lang="ru-RU" sz="2000" dirty="0"/>
              <a:t>профиля по проверке теоретических знаний и сдачи пробы для присвоения или изменения рабочим разрядов и наименований профессий, присвоение разрядов может производиться </a:t>
            </a:r>
            <a:r>
              <a:rPr lang="ru-RU" sz="2000" dirty="0">
                <a:solidFill>
                  <a:srgbClr val="FF0000"/>
                </a:solidFill>
              </a:rPr>
              <a:t>государственными квалификационными комиссиями, созданными в средних профессионально-технических училищах Государственного комитета СССР </a:t>
            </a:r>
            <a:r>
              <a:rPr lang="ru-RU" sz="2000" dirty="0"/>
              <a:t>по народному образованию.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083" y="2559467"/>
            <a:ext cx="11497735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</a:rPr>
              <a:t>В Федеральном законе от 29.12.2012 N 273-ФЗ (ред. от 29.07.2017) «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00"/>
                </a:highlight>
              </a:rPr>
              <a:t>Об образовании 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</a:rPr>
              <a:t>в Российской Федерации» 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00"/>
                </a:highlight>
              </a:rPr>
              <a:t>нет </a:t>
            </a:r>
            <a:r>
              <a:rPr lang="ru-RU" sz="2800" dirty="0" smtClean="0">
                <a:solidFill>
                  <a:srgbClr val="0000FF"/>
                </a:solidFill>
                <a:highlight>
                  <a:srgbClr val="FFFF00"/>
                </a:highlight>
              </a:rPr>
              <a:t>Государственных</a:t>
            </a:r>
            <a:r>
              <a:rPr lang="en-US" sz="2800" dirty="0" smtClean="0">
                <a:solidFill>
                  <a:srgbClr val="0000FF"/>
                </a:solidFill>
                <a:highlight>
                  <a:srgbClr val="FFFF00"/>
                </a:highlight>
              </a:rPr>
              <a:t> </a:t>
            </a:r>
            <a:r>
              <a:rPr lang="ru-RU" sz="2800" dirty="0" smtClean="0">
                <a:solidFill>
                  <a:srgbClr val="0000FF"/>
                </a:solidFill>
                <a:highlight>
                  <a:srgbClr val="FFFF00"/>
                </a:highlight>
              </a:rPr>
              <a:t>квалификационных </a:t>
            </a:r>
            <a:r>
              <a:rPr lang="ru-RU" sz="2800" dirty="0">
                <a:solidFill>
                  <a:srgbClr val="0000FF"/>
                </a:solidFill>
                <a:highlight>
                  <a:srgbClr val="FFFF00"/>
                </a:highlight>
              </a:rPr>
              <a:t>комиссий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</a:rPr>
              <a:t> по присвоению тарифно-квалификационных разрядов по ЕТКС</a:t>
            </a:r>
          </a:p>
          <a:p>
            <a:r>
              <a:rPr lang="ru-RU" sz="2000" dirty="0"/>
              <a:t>Статья 59. Итоговая аттестация </a:t>
            </a:r>
          </a:p>
          <a:p>
            <a:r>
              <a:rPr lang="ru-RU" sz="2000" dirty="0"/>
              <a:t>4. Итоговая аттестация, завершающая освоение имеющих государственную аккредитацию основных образовательных программ, является государственной итоговой аттестацией. Государственная </a:t>
            </a:r>
            <a:r>
              <a:rPr lang="ru-RU" sz="2000" dirty="0">
                <a:solidFill>
                  <a:srgbClr val="0000FF"/>
                </a:solidFill>
              </a:rPr>
              <a:t>итоговая аттестация проводится </a:t>
            </a:r>
            <a:r>
              <a:rPr lang="ru-RU" sz="2000" dirty="0">
                <a:solidFill>
                  <a:srgbClr val="FF0000"/>
                </a:solidFill>
              </a:rPr>
              <a:t>государственными экзаменационными комиссиями </a:t>
            </a:r>
            <a:r>
              <a:rPr lang="ru-RU" sz="2000" dirty="0">
                <a:solidFill>
                  <a:srgbClr val="0000FF"/>
                </a:solidFill>
              </a:rPr>
              <a:t>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 или образовательного стандарта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4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1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5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2250" y="1042422"/>
            <a:ext cx="11730568" cy="48320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/>
              <a:t>13. Организация проверки квалификационной комиссией теоретических знаний рабочих и сдачи ими пробы является обязанностью мастера, прораба, начальника смены или другого руководителя соответствующего подразделения.</a:t>
            </a:r>
          </a:p>
          <a:p>
            <a:r>
              <a:rPr lang="ru-RU" sz="1800" dirty="0"/>
              <a:t>14. Рабочий, которому присваивается или повышается квалификационный разряд, </a:t>
            </a:r>
            <a:r>
              <a:rPr lang="ru-RU" sz="1800" u="sng" dirty="0">
                <a:solidFill>
                  <a:srgbClr val="FF0000"/>
                </a:solidFill>
              </a:rPr>
              <a:t>должен в соответствии с тарифно-квалификационной характеристикой соответствующего разряда устно ответить на вопросы из раздела "Должен знать" и сдать пробу, т. е. самостоятельно выполнить отдельные работы, указанные в разделах "Примеры работ" или "Характеристика работ" устанавливаемого разряда</a:t>
            </a:r>
            <a:r>
              <a:rPr lang="ru-RU" sz="1800" dirty="0"/>
              <a:t> из числа имеющихся на данном предприятии, в организации. Кроме того, рабочий должен также ответить на вопросы, вытекающие из требований к уровню знаний, изложенных в </a:t>
            </a:r>
            <a:r>
              <a:rPr lang="ru-RU" sz="1800" dirty="0">
                <a:hlinkClick r:id="rId4" action="ppaction://hlinkfile"/>
              </a:rPr>
              <a:t>п.8</a:t>
            </a:r>
            <a:r>
              <a:rPr lang="ru-RU" sz="1800" dirty="0"/>
              <a:t> настоящих Общих положений.</a:t>
            </a:r>
          </a:p>
          <a:p>
            <a:endParaRPr lang="ru-RU" sz="1800" dirty="0"/>
          </a:p>
          <a:p>
            <a:r>
              <a:rPr lang="ru-RU" sz="1800" dirty="0"/>
              <a:t>8. Наряду с требованиями, изложенными в тарифно-квалификационных характеристиках, предъявляемыми к уровню теоретических и практических знаний рабочего соответствующей квалификации, рабочий должен также знать:  </a:t>
            </a:r>
          </a:p>
          <a:p>
            <a:endParaRPr lang="ru-RU" sz="1800" dirty="0"/>
          </a:p>
          <a:p>
            <a:r>
              <a:rPr lang="ru-RU" sz="2800" b="1" dirty="0">
                <a:solidFill>
                  <a:srgbClr val="FF0000"/>
                </a:solidFill>
              </a:rPr>
              <a:t>е) экономическую политику партии и особенности современного этапа развития экономики страны, задачи пятилетнего плана</a:t>
            </a:r>
            <a:r>
              <a:rPr lang="mr-IN" sz="2800" b="1" dirty="0">
                <a:solidFill>
                  <a:srgbClr val="FF0000"/>
                </a:solidFill>
              </a:rPr>
              <a:t>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769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400" dirty="0">
                <a:solidFill>
                  <a:srgbClr val="0000FF"/>
                </a:solidFill>
              </a:rPr>
              <a:t>Общие положения</a:t>
            </a:r>
            <a:br>
              <a:rPr lang="ru-RU" sz="1400" dirty="0">
                <a:solidFill>
                  <a:srgbClr val="0000FF"/>
                </a:solidFill>
              </a:rPr>
            </a:br>
            <a:r>
              <a:rPr lang="ru-RU" sz="1400" dirty="0">
                <a:solidFill>
                  <a:srgbClr val="0000FF"/>
                </a:solidFill>
              </a:rPr>
              <a:t>единого тарифно-квалификационного справочника работ и профессий рабочих народного хозяйства СССР</a:t>
            </a:r>
            <a:br>
              <a:rPr lang="ru-RU" sz="1400" dirty="0">
                <a:solidFill>
                  <a:srgbClr val="0000FF"/>
                </a:solidFill>
              </a:rPr>
            </a:br>
            <a:r>
              <a:rPr lang="ru-RU" sz="1400" dirty="0">
                <a:solidFill>
                  <a:srgbClr val="0000FF"/>
                </a:solidFill>
              </a:rPr>
              <a:t>(утв. постановлением Госкомтруда СССР и Секретариата ВЦСПС от 31 января 1985 г. N 31/3-30) ЕТКС</a:t>
            </a:r>
          </a:p>
        </p:txBody>
      </p:sp>
    </p:spTree>
    <p:extLst>
      <p:ext uri="{BB962C8B-B14F-4D97-AF65-F5344CB8AC3E}">
        <p14:creationId xmlns:p14="http://schemas.microsoft.com/office/powerpoint/2010/main" val="33739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П</a:t>
            </a:r>
            <a:r>
              <a:rPr lang="hr-HR" dirty="0">
                <a:solidFill>
                  <a:srgbClr val="0000FF"/>
                </a:solidFill>
              </a:rPr>
              <a:t>риказ от 12.12.2016 </a:t>
            </a:r>
            <a:r>
              <a:rPr lang="ru-RU" dirty="0">
                <a:solidFill>
                  <a:srgbClr val="0000FF"/>
                </a:solidFill>
              </a:rPr>
              <a:t>№</a:t>
            </a:r>
            <a:r>
              <a:rPr lang="hr-HR" dirty="0">
                <a:solidFill>
                  <a:srgbClr val="0000FF"/>
                </a:solidFill>
              </a:rPr>
              <a:t> 726н</a:t>
            </a:r>
            <a:r>
              <a:rPr lang="ru-RU" dirty="0" smtClean="0">
                <a:solidFill>
                  <a:srgbClr val="0000FF"/>
                </a:solidFill>
              </a:rPr>
              <a:t>. Наименования </a:t>
            </a:r>
            <a:r>
              <a:rPr lang="ru-RU" dirty="0">
                <a:solidFill>
                  <a:srgbClr val="0000FF"/>
                </a:solidFill>
              </a:rPr>
              <a:t>квалификаций </a:t>
            </a:r>
            <a:r>
              <a:rPr lang="hr-HR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35" y="885590"/>
            <a:ext cx="10857823" cy="58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Наименования </a:t>
            </a:r>
            <a:r>
              <a:rPr lang="ru-RU" dirty="0">
                <a:solidFill>
                  <a:srgbClr val="0000FF"/>
                </a:solidFill>
              </a:rPr>
              <a:t>квалификаций </a:t>
            </a:r>
            <a:r>
              <a:rPr lang="hr-HR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435" y="769939"/>
            <a:ext cx="10089019" cy="60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-16779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Документ о квалификации работника</a:t>
            </a:r>
            <a:endParaRPr lang="hr-HR" dirty="0">
              <a:solidFill>
                <a:srgbClr val="0000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0747809"/>
              </p:ext>
            </p:extLst>
          </p:nvPr>
        </p:nvGraphicFramePr>
        <p:xfrm>
          <a:off x="311727" y="719666"/>
          <a:ext cx="11641092" cy="602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598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3" y="769938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5" y="134274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Паспорт компетенций </a:t>
            </a:r>
            <a:r>
              <a:rPr lang="ru-RU" sz="2000" dirty="0" err="1" smtClean="0">
                <a:solidFill>
                  <a:srgbClr val="0000FF"/>
                </a:solidFill>
              </a:rPr>
              <a:t>Ворлдскиллс</a:t>
            </a:r>
            <a:r>
              <a:rPr lang="ru-RU" sz="2000" dirty="0" smtClean="0">
                <a:solidFill>
                  <a:srgbClr val="0000FF"/>
                </a:solidFill>
              </a:rPr>
              <a:t> Россия </a:t>
            </a:r>
            <a:r>
              <a:rPr lang="mr-IN" sz="2000" dirty="0" smtClean="0">
                <a:solidFill>
                  <a:srgbClr val="0000FF"/>
                </a:solidFill>
              </a:rPr>
              <a:t>–</a:t>
            </a:r>
            <a:r>
              <a:rPr lang="ru-RU" sz="2000" dirty="0" smtClean="0">
                <a:solidFill>
                  <a:srgbClr val="0000FF"/>
                </a:solidFill>
              </a:rPr>
              <a:t> это документ о </a:t>
            </a:r>
            <a:r>
              <a:rPr lang="mr-IN" sz="2000" dirty="0" smtClean="0">
                <a:solidFill>
                  <a:srgbClr val="0000FF"/>
                </a:solidFill>
              </a:rPr>
              <a:t>…</a:t>
            </a:r>
            <a:r>
              <a:rPr lang="ru-RU" sz="2000" dirty="0">
                <a:solidFill>
                  <a:srgbClr val="0000FF"/>
                </a:solidFill>
              </a:rPr>
              <a:t>?</a:t>
            </a:r>
            <a:endParaRPr lang="hr-HR" sz="2000" dirty="0">
              <a:solidFill>
                <a:srgbClr val="0000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0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29" y="857674"/>
            <a:ext cx="11280275" cy="59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200153" y="769938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0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4" y="134274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5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Постановление Правительства РФ </a:t>
            </a:r>
            <a:r>
              <a:rPr lang="is-IS" sz="2000" dirty="0" smtClean="0">
                <a:solidFill>
                  <a:srgbClr val="0000FF"/>
                </a:solidFill>
              </a:rPr>
              <a:t>от </a:t>
            </a:r>
            <a:r>
              <a:rPr lang="is-IS" sz="2000" dirty="0">
                <a:solidFill>
                  <a:srgbClr val="0000FF"/>
                </a:solidFill>
              </a:rPr>
              <a:t>27 июня 2016 г. № 584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715" y="858784"/>
            <a:ext cx="11891376" cy="5355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dirty="0"/>
              <a:t>О применении профстандартов в госсекторе.</a:t>
            </a:r>
            <a:endParaRPr lang="ru-RU" sz="1800" dirty="0"/>
          </a:p>
          <a:p>
            <a:pPr algn="just"/>
            <a:r>
              <a:rPr lang="ru-RU" sz="1800" dirty="0" smtClean="0"/>
              <a:t>	Установлены </a:t>
            </a:r>
            <a:r>
              <a:rPr lang="ru-RU" sz="1800" dirty="0"/>
              <a:t>особенности применения профессиональных стандартов в государственных внебюджетных фондах, государственных и муниципальных учреждениях, унитарных предприятиях, в госкорпорациях, госкомпаниях и хозяйственных обществах, более 50% процентов акций (долей) в уставном капитале которых находится в государственной или муниципальной собственности.</a:t>
            </a:r>
          </a:p>
          <a:p>
            <a:pPr algn="just"/>
            <a:r>
              <a:rPr lang="ru-RU" sz="1800" dirty="0" smtClean="0"/>
              <a:t>	Указанные </a:t>
            </a:r>
            <a:r>
              <a:rPr lang="ru-RU" sz="1800" dirty="0"/>
              <a:t>структуры утверждают с учетом мнения представительного органа работников </a:t>
            </a:r>
            <a:r>
              <a:rPr lang="ru-RU" sz="1800" b="1" dirty="0">
                <a:solidFill>
                  <a:srgbClr val="FF0000"/>
                </a:solidFill>
              </a:rPr>
              <a:t>планы по организации применения профстандартов</a:t>
            </a:r>
            <a:r>
              <a:rPr lang="ru-RU" sz="1800" dirty="0"/>
              <a:t>.</a:t>
            </a:r>
          </a:p>
          <a:p>
            <a:pPr algn="just"/>
            <a:r>
              <a:rPr lang="ru-RU" sz="1800" dirty="0" smtClean="0"/>
              <a:t>	</a:t>
            </a:r>
            <a:r>
              <a:rPr lang="ru-RU" sz="1800" b="1" dirty="0">
                <a:solidFill>
                  <a:srgbClr val="0000FF"/>
                </a:solidFill>
              </a:rPr>
              <a:t>Разработка планов </a:t>
            </a:r>
            <a:r>
              <a:rPr lang="ru-RU" sz="1800" dirty="0"/>
              <a:t>по организации применения профессиональных стандартов, содержащих в том числе:</a:t>
            </a:r>
          </a:p>
          <a:p>
            <a:pPr algn="just"/>
            <a:r>
              <a:rPr lang="ru-RU" sz="1800" dirty="0"/>
              <a:t>а) список профессиональных стандартов, подлежащих применению;</a:t>
            </a:r>
          </a:p>
          <a:p>
            <a:pPr algn="just"/>
            <a:r>
              <a:rPr lang="ru-RU" sz="1800" dirty="0"/>
              <a:t>б) сведения о потребности в профессиональном образовании, профессиональном обучении и (или) </a:t>
            </a:r>
            <a:r>
              <a:rPr lang="ru-RU" sz="1800" dirty="0" smtClean="0"/>
              <a:t>дополнительном профессиональном </a:t>
            </a:r>
            <a:r>
              <a:rPr lang="ru-RU" sz="1800" dirty="0"/>
              <a:t>образовании работников, полученные на основе анализа квалификационных требований, содержащихся </a:t>
            </a:r>
            <a:r>
              <a:rPr lang="ru-RU" sz="1800" dirty="0" smtClean="0"/>
              <a:t>в профессиональных </a:t>
            </a:r>
            <a:r>
              <a:rPr lang="ru-RU" sz="1800" dirty="0"/>
              <a:t>стандартах, и кадрового состава организаций, и о проведении соответствующих мероприятий </a:t>
            </a:r>
            <a:r>
              <a:rPr lang="ru-RU" sz="1800" dirty="0" smtClean="0"/>
              <a:t>по образованию </a:t>
            </a:r>
            <a:r>
              <a:rPr lang="ru-RU" sz="1800" dirty="0"/>
              <a:t>и обучению в установленном порядке;</a:t>
            </a:r>
          </a:p>
          <a:p>
            <a:pPr algn="just"/>
            <a:r>
              <a:rPr lang="ru-RU" sz="1800" dirty="0"/>
              <a:t>в) этапы применения профессиональных стандартов;</a:t>
            </a:r>
          </a:p>
          <a:p>
            <a:pPr algn="just"/>
            <a:r>
              <a:rPr lang="ru-RU" sz="1800" dirty="0"/>
              <a:t>г) перечень локальных нормативных актов и других документов организаций, подлежащих изменению в связи с </a:t>
            </a:r>
            <a:r>
              <a:rPr lang="ru-RU" sz="1800" dirty="0" smtClean="0"/>
              <a:t>учетом положений </a:t>
            </a:r>
            <a:r>
              <a:rPr lang="ru-RU" sz="1800" dirty="0"/>
              <a:t>профессиональных стандартов</a:t>
            </a:r>
            <a:r>
              <a:rPr lang="ru-RU" sz="1800" dirty="0" smtClean="0"/>
              <a:t>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b="1" u="sng" dirty="0" smtClean="0"/>
              <a:t>Реализацию </a:t>
            </a:r>
            <a:r>
              <a:rPr lang="ru-RU" sz="1800" b="1" u="sng" dirty="0"/>
              <a:t>плановых мероприятий необходимо завершить </a:t>
            </a:r>
            <a:r>
              <a:rPr lang="ru-RU" sz="1800" dirty="0">
                <a:solidFill>
                  <a:srgbClr val="FF0000"/>
                </a:solidFill>
              </a:rPr>
              <a:t>до 1 января 2020 г.</a:t>
            </a:r>
          </a:p>
          <a:p>
            <a:pPr algn="just"/>
            <a:r>
              <a:rPr lang="ru-RU" sz="1800" dirty="0" smtClean="0">
                <a:solidFill>
                  <a:srgbClr val="FF0000"/>
                </a:solidFill>
              </a:rPr>
              <a:t>Постановление вступило </a:t>
            </a:r>
            <a:r>
              <a:rPr lang="ru-RU" sz="1800" dirty="0">
                <a:solidFill>
                  <a:srgbClr val="FF0000"/>
                </a:solidFill>
              </a:rPr>
              <a:t>в силу с 1 июля 2016 г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Законодательство в области независимой̆ оценки квалификаций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180595" y="752856"/>
            <a:ext cx="11760708" cy="6037327"/>
            <a:chOff x="180594" y="752855"/>
            <a:chExt cx="11760708" cy="6037327"/>
          </a:xfrm>
        </p:grpSpPr>
        <p:sp>
          <p:nvSpPr>
            <p:cNvPr id="9" name="object 2"/>
            <p:cNvSpPr/>
            <p:nvPr/>
          </p:nvSpPr>
          <p:spPr>
            <a:xfrm>
              <a:off x="416813" y="1504950"/>
              <a:ext cx="3954779" cy="1405255"/>
            </a:xfrm>
            <a:custGeom>
              <a:avLst/>
              <a:gdLst/>
              <a:ahLst/>
              <a:cxnLst/>
              <a:rect l="l" t="t" r="r" b="b"/>
              <a:pathLst>
                <a:path w="3954779" h="1405255">
                  <a:moveTo>
                    <a:pt x="3720591" y="0"/>
                  </a:moveTo>
                  <a:lnTo>
                    <a:pt x="234200" y="0"/>
                  </a:lnTo>
                  <a:lnTo>
                    <a:pt x="186999" y="4760"/>
                  </a:lnTo>
                  <a:lnTo>
                    <a:pt x="143037" y="18411"/>
                  </a:lnTo>
                  <a:lnTo>
                    <a:pt x="103255" y="40009"/>
                  </a:lnTo>
                  <a:lnTo>
                    <a:pt x="68594" y="68611"/>
                  </a:lnTo>
                  <a:lnTo>
                    <a:pt x="39996" y="103274"/>
                  </a:lnTo>
                  <a:lnTo>
                    <a:pt x="18404" y="143053"/>
                  </a:lnTo>
                  <a:lnTo>
                    <a:pt x="4757" y="187006"/>
                  </a:lnTo>
                  <a:lnTo>
                    <a:pt x="0" y="234187"/>
                  </a:lnTo>
                  <a:lnTo>
                    <a:pt x="0" y="1170939"/>
                  </a:lnTo>
                  <a:lnTo>
                    <a:pt x="4757" y="1218121"/>
                  </a:lnTo>
                  <a:lnTo>
                    <a:pt x="18404" y="1262074"/>
                  </a:lnTo>
                  <a:lnTo>
                    <a:pt x="39996" y="1301853"/>
                  </a:lnTo>
                  <a:lnTo>
                    <a:pt x="68594" y="1336516"/>
                  </a:lnTo>
                  <a:lnTo>
                    <a:pt x="103255" y="1365118"/>
                  </a:lnTo>
                  <a:lnTo>
                    <a:pt x="143037" y="1386716"/>
                  </a:lnTo>
                  <a:lnTo>
                    <a:pt x="186999" y="1400367"/>
                  </a:lnTo>
                  <a:lnTo>
                    <a:pt x="234200" y="1405127"/>
                  </a:lnTo>
                  <a:lnTo>
                    <a:pt x="3720591" y="1405127"/>
                  </a:lnTo>
                  <a:lnTo>
                    <a:pt x="3767773" y="1400367"/>
                  </a:lnTo>
                  <a:lnTo>
                    <a:pt x="3811726" y="1386716"/>
                  </a:lnTo>
                  <a:lnTo>
                    <a:pt x="3851505" y="1365118"/>
                  </a:lnTo>
                  <a:lnTo>
                    <a:pt x="3886168" y="1336516"/>
                  </a:lnTo>
                  <a:lnTo>
                    <a:pt x="3914770" y="1301853"/>
                  </a:lnTo>
                  <a:lnTo>
                    <a:pt x="3936368" y="1262074"/>
                  </a:lnTo>
                  <a:lnTo>
                    <a:pt x="3950019" y="1218121"/>
                  </a:lnTo>
                  <a:lnTo>
                    <a:pt x="3954780" y="1170939"/>
                  </a:lnTo>
                  <a:lnTo>
                    <a:pt x="3954780" y="234187"/>
                  </a:lnTo>
                  <a:lnTo>
                    <a:pt x="3950019" y="187006"/>
                  </a:lnTo>
                  <a:lnTo>
                    <a:pt x="3936368" y="143053"/>
                  </a:lnTo>
                  <a:lnTo>
                    <a:pt x="3914770" y="103274"/>
                  </a:lnTo>
                  <a:lnTo>
                    <a:pt x="3886168" y="68611"/>
                  </a:lnTo>
                  <a:lnTo>
                    <a:pt x="3851505" y="40009"/>
                  </a:lnTo>
                  <a:lnTo>
                    <a:pt x="3811726" y="18411"/>
                  </a:lnTo>
                  <a:lnTo>
                    <a:pt x="3767773" y="4760"/>
                  </a:lnTo>
                  <a:lnTo>
                    <a:pt x="3720591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/>
            <p:cNvSpPr/>
            <p:nvPr/>
          </p:nvSpPr>
          <p:spPr>
            <a:xfrm>
              <a:off x="416813" y="1504950"/>
              <a:ext cx="3954779" cy="1405255"/>
            </a:xfrm>
            <a:custGeom>
              <a:avLst/>
              <a:gdLst/>
              <a:ahLst/>
              <a:cxnLst/>
              <a:rect l="l" t="t" r="r" b="b"/>
              <a:pathLst>
                <a:path w="3954779" h="1405255">
                  <a:moveTo>
                    <a:pt x="0" y="234187"/>
                  </a:moveTo>
                  <a:lnTo>
                    <a:pt x="4757" y="187006"/>
                  </a:lnTo>
                  <a:lnTo>
                    <a:pt x="18404" y="143053"/>
                  </a:lnTo>
                  <a:lnTo>
                    <a:pt x="39996" y="103274"/>
                  </a:lnTo>
                  <a:lnTo>
                    <a:pt x="68594" y="68611"/>
                  </a:lnTo>
                  <a:lnTo>
                    <a:pt x="103255" y="40009"/>
                  </a:lnTo>
                  <a:lnTo>
                    <a:pt x="143037" y="18411"/>
                  </a:lnTo>
                  <a:lnTo>
                    <a:pt x="186999" y="4760"/>
                  </a:lnTo>
                  <a:lnTo>
                    <a:pt x="234200" y="0"/>
                  </a:lnTo>
                  <a:lnTo>
                    <a:pt x="3720591" y="0"/>
                  </a:lnTo>
                  <a:lnTo>
                    <a:pt x="3767773" y="4760"/>
                  </a:lnTo>
                  <a:lnTo>
                    <a:pt x="3811726" y="18411"/>
                  </a:lnTo>
                  <a:lnTo>
                    <a:pt x="3851505" y="40009"/>
                  </a:lnTo>
                  <a:lnTo>
                    <a:pt x="3886168" y="68611"/>
                  </a:lnTo>
                  <a:lnTo>
                    <a:pt x="3914770" y="103274"/>
                  </a:lnTo>
                  <a:lnTo>
                    <a:pt x="3936368" y="143053"/>
                  </a:lnTo>
                  <a:lnTo>
                    <a:pt x="3950019" y="187006"/>
                  </a:lnTo>
                  <a:lnTo>
                    <a:pt x="3954780" y="234187"/>
                  </a:lnTo>
                  <a:lnTo>
                    <a:pt x="3954780" y="1170939"/>
                  </a:lnTo>
                  <a:lnTo>
                    <a:pt x="3950019" y="1218121"/>
                  </a:lnTo>
                  <a:lnTo>
                    <a:pt x="3936368" y="1262074"/>
                  </a:lnTo>
                  <a:lnTo>
                    <a:pt x="3914770" y="1301853"/>
                  </a:lnTo>
                  <a:lnTo>
                    <a:pt x="3886168" y="1336516"/>
                  </a:lnTo>
                  <a:lnTo>
                    <a:pt x="3851505" y="1365118"/>
                  </a:lnTo>
                  <a:lnTo>
                    <a:pt x="3811726" y="1386716"/>
                  </a:lnTo>
                  <a:lnTo>
                    <a:pt x="3767773" y="1400367"/>
                  </a:lnTo>
                  <a:lnTo>
                    <a:pt x="3720591" y="1405127"/>
                  </a:lnTo>
                  <a:lnTo>
                    <a:pt x="234200" y="1405127"/>
                  </a:lnTo>
                  <a:lnTo>
                    <a:pt x="186999" y="1400367"/>
                  </a:lnTo>
                  <a:lnTo>
                    <a:pt x="143037" y="1386716"/>
                  </a:lnTo>
                  <a:lnTo>
                    <a:pt x="103255" y="1365118"/>
                  </a:lnTo>
                  <a:lnTo>
                    <a:pt x="68594" y="1336516"/>
                  </a:lnTo>
                  <a:lnTo>
                    <a:pt x="39996" y="1301853"/>
                  </a:lnTo>
                  <a:lnTo>
                    <a:pt x="18404" y="1262074"/>
                  </a:lnTo>
                  <a:lnTo>
                    <a:pt x="4757" y="1218121"/>
                  </a:lnTo>
                  <a:lnTo>
                    <a:pt x="0" y="1170939"/>
                  </a:lnTo>
                  <a:lnTo>
                    <a:pt x="0" y="234187"/>
                  </a:lnTo>
                  <a:close/>
                </a:path>
              </a:pathLst>
            </a:custGeom>
            <a:ln w="25907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"/>
            <p:cNvSpPr txBox="1"/>
            <p:nvPr/>
          </p:nvSpPr>
          <p:spPr>
            <a:xfrm>
              <a:off x="914197" y="1886330"/>
              <a:ext cx="2957831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2000" b="1" dirty="0">
                  <a:solidFill>
                    <a:srgbClr val="FFFFFF"/>
                  </a:solidFill>
                  <a:latin typeface="Calibri"/>
                  <a:cs typeface="Calibri"/>
                </a:rPr>
                <a:t>№238-ФЗ «О</a:t>
              </a:r>
              <a:r>
                <a:rPr sz="2000" b="1" spc="-1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000" b="1" dirty="0">
                  <a:solidFill>
                    <a:srgbClr val="FFFFFF"/>
                  </a:solidFill>
                  <a:latin typeface="Calibri"/>
                  <a:cs typeface="Calibri"/>
                </a:rPr>
                <a:t>независимой</a:t>
              </a:r>
              <a:endParaRPr sz="200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sz="20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оценке</a:t>
              </a:r>
              <a:r>
                <a:rPr sz="2000" b="1" spc="-3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0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квалификаций»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17" name="object 5"/>
            <p:cNvSpPr/>
            <p:nvPr/>
          </p:nvSpPr>
          <p:spPr>
            <a:xfrm>
              <a:off x="345947" y="2961132"/>
              <a:ext cx="4044696" cy="24643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484631" y="3261359"/>
              <a:ext cx="3832860" cy="1932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/>
            <p:cNvSpPr/>
            <p:nvPr/>
          </p:nvSpPr>
          <p:spPr>
            <a:xfrm>
              <a:off x="393191" y="2988564"/>
              <a:ext cx="3954779" cy="2374900"/>
            </a:xfrm>
            <a:custGeom>
              <a:avLst/>
              <a:gdLst/>
              <a:ahLst/>
              <a:cxnLst/>
              <a:rect l="l" t="t" r="r" b="b"/>
              <a:pathLst>
                <a:path w="3954779" h="2374900">
                  <a:moveTo>
                    <a:pt x="3559048" y="0"/>
                  </a:moveTo>
                  <a:lnTo>
                    <a:pt x="395731" y="0"/>
                  </a:lnTo>
                  <a:lnTo>
                    <a:pt x="349581" y="2662"/>
                  </a:lnTo>
                  <a:lnTo>
                    <a:pt x="304995" y="10451"/>
                  </a:lnTo>
                  <a:lnTo>
                    <a:pt x="262268" y="23069"/>
                  </a:lnTo>
                  <a:lnTo>
                    <a:pt x="221700" y="40220"/>
                  </a:lnTo>
                  <a:lnTo>
                    <a:pt x="183585" y="61608"/>
                  </a:lnTo>
                  <a:lnTo>
                    <a:pt x="148222" y="86934"/>
                  </a:lnTo>
                  <a:lnTo>
                    <a:pt x="115908" y="115903"/>
                  </a:lnTo>
                  <a:lnTo>
                    <a:pt x="86938" y="148217"/>
                  </a:lnTo>
                  <a:lnTo>
                    <a:pt x="61611" y="183580"/>
                  </a:lnTo>
                  <a:lnTo>
                    <a:pt x="40223" y="221694"/>
                  </a:lnTo>
                  <a:lnTo>
                    <a:pt x="23070" y="262263"/>
                  </a:lnTo>
                  <a:lnTo>
                    <a:pt x="10451" y="304991"/>
                  </a:lnTo>
                  <a:lnTo>
                    <a:pt x="2662" y="349579"/>
                  </a:lnTo>
                  <a:lnTo>
                    <a:pt x="0" y="395732"/>
                  </a:lnTo>
                  <a:lnTo>
                    <a:pt x="0" y="1978660"/>
                  </a:lnTo>
                  <a:lnTo>
                    <a:pt x="2662" y="2024812"/>
                  </a:lnTo>
                  <a:lnTo>
                    <a:pt x="10451" y="2069400"/>
                  </a:lnTo>
                  <a:lnTo>
                    <a:pt x="23070" y="2112128"/>
                  </a:lnTo>
                  <a:lnTo>
                    <a:pt x="40223" y="2152697"/>
                  </a:lnTo>
                  <a:lnTo>
                    <a:pt x="61611" y="2190811"/>
                  </a:lnTo>
                  <a:lnTo>
                    <a:pt x="86938" y="2226174"/>
                  </a:lnTo>
                  <a:lnTo>
                    <a:pt x="115908" y="2258488"/>
                  </a:lnTo>
                  <a:lnTo>
                    <a:pt x="148222" y="2287457"/>
                  </a:lnTo>
                  <a:lnTo>
                    <a:pt x="183585" y="2312783"/>
                  </a:lnTo>
                  <a:lnTo>
                    <a:pt x="221700" y="2334171"/>
                  </a:lnTo>
                  <a:lnTo>
                    <a:pt x="262268" y="2351322"/>
                  </a:lnTo>
                  <a:lnTo>
                    <a:pt x="304995" y="2363940"/>
                  </a:lnTo>
                  <a:lnTo>
                    <a:pt x="349581" y="2371729"/>
                  </a:lnTo>
                  <a:lnTo>
                    <a:pt x="395731" y="2374392"/>
                  </a:lnTo>
                  <a:lnTo>
                    <a:pt x="3559048" y="2374392"/>
                  </a:lnTo>
                  <a:lnTo>
                    <a:pt x="3605200" y="2371729"/>
                  </a:lnTo>
                  <a:lnTo>
                    <a:pt x="3649788" y="2363940"/>
                  </a:lnTo>
                  <a:lnTo>
                    <a:pt x="3692516" y="2351322"/>
                  </a:lnTo>
                  <a:lnTo>
                    <a:pt x="3733085" y="2334171"/>
                  </a:lnTo>
                  <a:lnTo>
                    <a:pt x="3771199" y="2312783"/>
                  </a:lnTo>
                  <a:lnTo>
                    <a:pt x="3806562" y="2287457"/>
                  </a:lnTo>
                  <a:lnTo>
                    <a:pt x="3838876" y="2258488"/>
                  </a:lnTo>
                  <a:lnTo>
                    <a:pt x="3867845" y="2226174"/>
                  </a:lnTo>
                  <a:lnTo>
                    <a:pt x="3893171" y="2190811"/>
                  </a:lnTo>
                  <a:lnTo>
                    <a:pt x="3914559" y="2152697"/>
                  </a:lnTo>
                  <a:lnTo>
                    <a:pt x="3931710" y="2112128"/>
                  </a:lnTo>
                  <a:lnTo>
                    <a:pt x="3944328" y="2069400"/>
                  </a:lnTo>
                  <a:lnTo>
                    <a:pt x="3952117" y="2024812"/>
                  </a:lnTo>
                  <a:lnTo>
                    <a:pt x="3954780" y="1978660"/>
                  </a:lnTo>
                  <a:lnTo>
                    <a:pt x="3954780" y="395732"/>
                  </a:lnTo>
                  <a:lnTo>
                    <a:pt x="3952117" y="349579"/>
                  </a:lnTo>
                  <a:lnTo>
                    <a:pt x="3944328" y="304991"/>
                  </a:lnTo>
                  <a:lnTo>
                    <a:pt x="3931710" y="262263"/>
                  </a:lnTo>
                  <a:lnTo>
                    <a:pt x="3914559" y="221694"/>
                  </a:lnTo>
                  <a:lnTo>
                    <a:pt x="3893171" y="183580"/>
                  </a:lnTo>
                  <a:lnTo>
                    <a:pt x="3867845" y="148217"/>
                  </a:lnTo>
                  <a:lnTo>
                    <a:pt x="3838876" y="115903"/>
                  </a:lnTo>
                  <a:lnTo>
                    <a:pt x="3806562" y="86934"/>
                  </a:lnTo>
                  <a:lnTo>
                    <a:pt x="3771199" y="61608"/>
                  </a:lnTo>
                  <a:lnTo>
                    <a:pt x="3733085" y="40220"/>
                  </a:lnTo>
                  <a:lnTo>
                    <a:pt x="3692516" y="23069"/>
                  </a:lnTo>
                  <a:lnTo>
                    <a:pt x="3649788" y="10451"/>
                  </a:lnTo>
                  <a:lnTo>
                    <a:pt x="3605200" y="2662"/>
                  </a:lnTo>
                  <a:lnTo>
                    <a:pt x="3559048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/>
            <p:cNvSpPr/>
            <p:nvPr/>
          </p:nvSpPr>
          <p:spPr>
            <a:xfrm>
              <a:off x="393191" y="2988564"/>
              <a:ext cx="3954779" cy="2374900"/>
            </a:xfrm>
            <a:custGeom>
              <a:avLst/>
              <a:gdLst/>
              <a:ahLst/>
              <a:cxnLst/>
              <a:rect l="l" t="t" r="r" b="b"/>
              <a:pathLst>
                <a:path w="3954779" h="2374900">
                  <a:moveTo>
                    <a:pt x="0" y="395732"/>
                  </a:moveTo>
                  <a:lnTo>
                    <a:pt x="2662" y="349579"/>
                  </a:lnTo>
                  <a:lnTo>
                    <a:pt x="10451" y="304991"/>
                  </a:lnTo>
                  <a:lnTo>
                    <a:pt x="23070" y="262263"/>
                  </a:lnTo>
                  <a:lnTo>
                    <a:pt x="40223" y="221694"/>
                  </a:lnTo>
                  <a:lnTo>
                    <a:pt x="61611" y="183580"/>
                  </a:lnTo>
                  <a:lnTo>
                    <a:pt x="86938" y="148217"/>
                  </a:lnTo>
                  <a:lnTo>
                    <a:pt x="115908" y="115903"/>
                  </a:lnTo>
                  <a:lnTo>
                    <a:pt x="148222" y="86934"/>
                  </a:lnTo>
                  <a:lnTo>
                    <a:pt x="183585" y="61608"/>
                  </a:lnTo>
                  <a:lnTo>
                    <a:pt x="221700" y="40220"/>
                  </a:lnTo>
                  <a:lnTo>
                    <a:pt x="262268" y="23069"/>
                  </a:lnTo>
                  <a:lnTo>
                    <a:pt x="304995" y="10451"/>
                  </a:lnTo>
                  <a:lnTo>
                    <a:pt x="349581" y="2662"/>
                  </a:lnTo>
                  <a:lnTo>
                    <a:pt x="395731" y="0"/>
                  </a:lnTo>
                  <a:lnTo>
                    <a:pt x="3559048" y="0"/>
                  </a:lnTo>
                  <a:lnTo>
                    <a:pt x="3605200" y="2662"/>
                  </a:lnTo>
                  <a:lnTo>
                    <a:pt x="3649788" y="10451"/>
                  </a:lnTo>
                  <a:lnTo>
                    <a:pt x="3692516" y="23069"/>
                  </a:lnTo>
                  <a:lnTo>
                    <a:pt x="3733085" y="40220"/>
                  </a:lnTo>
                  <a:lnTo>
                    <a:pt x="3771199" y="61608"/>
                  </a:lnTo>
                  <a:lnTo>
                    <a:pt x="3806562" y="86934"/>
                  </a:lnTo>
                  <a:lnTo>
                    <a:pt x="3838876" y="115903"/>
                  </a:lnTo>
                  <a:lnTo>
                    <a:pt x="3867845" y="148217"/>
                  </a:lnTo>
                  <a:lnTo>
                    <a:pt x="3893171" y="183580"/>
                  </a:lnTo>
                  <a:lnTo>
                    <a:pt x="3914559" y="221694"/>
                  </a:lnTo>
                  <a:lnTo>
                    <a:pt x="3931710" y="262263"/>
                  </a:lnTo>
                  <a:lnTo>
                    <a:pt x="3944328" y="304991"/>
                  </a:lnTo>
                  <a:lnTo>
                    <a:pt x="3952117" y="349579"/>
                  </a:lnTo>
                  <a:lnTo>
                    <a:pt x="3954780" y="395732"/>
                  </a:lnTo>
                  <a:lnTo>
                    <a:pt x="3954780" y="1978660"/>
                  </a:lnTo>
                  <a:lnTo>
                    <a:pt x="3952117" y="2024812"/>
                  </a:lnTo>
                  <a:lnTo>
                    <a:pt x="3944328" y="2069400"/>
                  </a:lnTo>
                  <a:lnTo>
                    <a:pt x="3931710" y="2112128"/>
                  </a:lnTo>
                  <a:lnTo>
                    <a:pt x="3914559" y="2152697"/>
                  </a:lnTo>
                  <a:lnTo>
                    <a:pt x="3893171" y="2190811"/>
                  </a:lnTo>
                  <a:lnTo>
                    <a:pt x="3867845" y="2226174"/>
                  </a:lnTo>
                  <a:lnTo>
                    <a:pt x="3838876" y="2258488"/>
                  </a:lnTo>
                  <a:lnTo>
                    <a:pt x="3806562" y="2287457"/>
                  </a:lnTo>
                  <a:lnTo>
                    <a:pt x="3771199" y="2312783"/>
                  </a:lnTo>
                  <a:lnTo>
                    <a:pt x="3733085" y="2334171"/>
                  </a:lnTo>
                  <a:lnTo>
                    <a:pt x="3692516" y="2351322"/>
                  </a:lnTo>
                  <a:lnTo>
                    <a:pt x="3649788" y="2363940"/>
                  </a:lnTo>
                  <a:lnTo>
                    <a:pt x="3605200" y="2371729"/>
                  </a:lnTo>
                  <a:lnTo>
                    <a:pt x="3559048" y="2374392"/>
                  </a:lnTo>
                  <a:lnTo>
                    <a:pt x="395731" y="2374392"/>
                  </a:lnTo>
                  <a:lnTo>
                    <a:pt x="349581" y="2371729"/>
                  </a:lnTo>
                  <a:lnTo>
                    <a:pt x="304995" y="2363940"/>
                  </a:lnTo>
                  <a:lnTo>
                    <a:pt x="262268" y="2351322"/>
                  </a:lnTo>
                  <a:lnTo>
                    <a:pt x="221700" y="2334171"/>
                  </a:lnTo>
                  <a:lnTo>
                    <a:pt x="183585" y="2312783"/>
                  </a:lnTo>
                  <a:lnTo>
                    <a:pt x="148222" y="2287457"/>
                  </a:lnTo>
                  <a:lnTo>
                    <a:pt x="115908" y="2258488"/>
                  </a:lnTo>
                  <a:lnTo>
                    <a:pt x="86938" y="2226174"/>
                  </a:lnTo>
                  <a:lnTo>
                    <a:pt x="61611" y="2190811"/>
                  </a:lnTo>
                  <a:lnTo>
                    <a:pt x="40223" y="2152697"/>
                  </a:lnTo>
                  <a:lnTo>
                    <a:pt x="23070" y="2112128"/>
                  </a:lnTo>
                  <a:lnTo>
                    <a:pt x="10451" y="2069400"/>
                  </a:lnTo>
                  <a:lnTo>
                    <a:pt x="2662" y="2024812"/>
                  </a:lnTo>
                  <a:lnTo>
                    <a:pt x="0" y="1978660"/>
                  </a:lnTo>
                  <a:lnTo>
                    <a:pt x="0" y="395732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9"/>
            <p:cNvSpPr txBox="1"/>
            <p:nvPr/>
          </p:nvSpPr>
          <p:spPr>
            <a:xfrm>
              <a:off x="651459" y="3347339"/>
              <a:ext cx="3439795" cy="16619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algn="ctr">
                <a:lnSpc>
                  <a:spcPct val="100000"/>
                </a:lnSpc>
              </a:pP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№239-ФЗ 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«О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внесении  изменений 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в </a:t>
              </a:r>
              <a:r>
                <a:rPr sz="1800" b="1" spc="-25" dirty="0">
                  <a:solidFill>
                    <a:srgbClr val="FFFFFF"/>
                  </a:solidFill>
                  <a:latin typeface="Arial"/>
                  <a:cs typeface="Arial"/>
                </a:rPr>
                <a:t>Трудовой </a:t>
              </a:r>
              <a:r>
                <a:rPr sz="1800" b="1" spc="-15" dirty="0">
                  <a:solidFill>
                    <a:srgbClr val="FFFFFF"/>
                  </a:solidFill>
                  <a:latin typeface="Arial"/>
                  <a:cs typeface="Arial"/>
                </a:rPr>
                <a:t>кодекс  Российской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Федерации 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в  </a:t>
              </a: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связи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с </a:t>
              </a: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принятием 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ФЗ «О  </a:t>
              </a: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независимой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оценке  </a:t>
              </a: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квалификаций»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22" name="object 10"/>
            <p:cNvSpPr/>
            <p:nvPr/>
          </p:nvSpPr>
          <p:spPr>
            <a:xfrm>
              <a:off x="6672071" y="1530096"/>
              <a:ext cx="4073652" cy="24947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1"/>
            <p:cNvSpPr/>
            <p:nvPr/>
          </p:nvSpPr>
          <p:spPr>
            <a:xfrm>
              <a:off x="6806183" y="1982723"/>
              <a:ext cx="3872483" cy="16581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2"/>
            <p:cNvSpPr/>
            <p:nvPr/>
          </p:nvSpPr>
          <p:spPr>
            <a:xfrm>
              <a:off x="6733793" y="1572005"/>
              <a:ext cx="3954779" cy="2376170"/>
            </a:xfrm>
            <a:custGeom>
              <a:avLst/>
              <a:gdLst/>
              <a:ahLst/>
              <a:cxnLst/>
              <a:rect l="l" t="t" r="r" b="b"/>
              <a:pathLst>
                <a:path w="3954779" h="2376170">
                  <a:moveTo>
                    <a:pt x="3558794" y="0"/>
                  </a:moveTo>
                  <a:lnTo>
                    <a:pt x="395985" y="0"/>
                  </a:lnTo>
                  <a:lnTo>
                    <a:pt x="349806" y="2664"/>
                  </a:lnTo>
                  <a:lnTo>
                    <a:pt x="305190" y="10458"/>
                  </a:lnTo>
                  <a:lnTo>
                    <a:pt x="262437" y="23085"/>
                  </a:lnTo>
                  <a:lnTo>
                    <a:pt x="221842" y="40249"/>
                  </a:lnTo>
                  <a:lnTo>
                    <a:pt x="183703" y="61651"/>
                  </a:lnTo>
                  <a:lnTo>
                    <a:pt x="148318" y="86994"/>
                  </a:lnTo>
                  <a:lnTo>
                    <a:pt x="115982" y="115982"/>
                  </a:lnTo>
                  <a:lnTo>
                    <a:pt x="86994" y="148318"/>
                  </a:lnTo>
                  <a:lnTo>
                    <a:pt x="61651" y="183703"/>
                  </a:lnTo>
                  <a:lnTo>
                    <a:pt x="40249" y="221842"/>
                  </a:lnTo>
                  <a:lnTo>
                    <a:pt x="23085" y="262437"/>
                  </a:lnTo>
                  <a:lnTo>
                    <a:pt x="10458" y="305190"/>
                  </a:lnTo>
                  <a:lnTo>
                    <a:pt x="2664" y="349806"/>
                  </a:lnTo>
                  <a:lnTo>
                    <a:pt x="0" y="395986"/>
                  </a:lnTo>
                  <a:lnTo>
                    <a:pt x="0" y="1979930"/>
                  </a:lnTo>
                  <a:lnTo>
                    <a:pt x="2664" y="2026109"/>
                  </a:lnTo>
                  <a:lnTo>
                    <a:pt x="10458" y="2070725"/>
                  </a:lnTo>
                  <a:lnTo>
                    <a:pt x="23085" y="2113478"/>
                  </a:lnTo>
                  <a:lnTo>
                    <a:pt x="40249" y="2154073"/>
                  </a:lnTo>
                  <a:lnTo>
                    <a:pt x="61651" y="2192212"/>
                  </a:lnTo>
                  <a:lnTo>
                    <a:pt x="86994" y="2227597"/>
                  </a:lnTo>
                  <a:lnTo>
                    <a:pt x="115982" y="2259933"/>
                  </a:lnTo>
                  <a:lnTo>
                    <a:pt x="148318" y="2288921"/>
                  </a:lnTo>
                  <a:lnTo>
                    <a:pt x="183703" y="2314264"/>
                  </a:lnTo>
                  <a:lnTo>
                    <a:pt x="221842" y="2335666"/>
                  </a:lnTo>
                  <a:lnTo>
                    <a:pt x="262437" y="2352830"/>
                  </a:lnTo>
                  <a:lnTo>
                    <a:pt x="305190" y="2365457"/>
                  </a:lnTo>
                  <a:lnTo>
                    <a:pt x="349806" y="2373251"/>
                  </a:lnTo>
                  <a:lnTo>
                    <a:pt x="395985" y="2375916"/>
                  </a:lnTo>
                  <a:lnTo>
                    <a:pt x="3558794" y="2375916"/>
                  </a:lnTo>
                  <a:lnTo>
                    <a:pt x="3604973" y="2373251"/>
                  </a:lnTo>
                  <a:lnTo>
                    <a:pt x="3649589" y="2365457"/>
                  </a:lnTo>
                  <a:lnTo>
                    <a:pt x="3692342" y="2352830"/>
                  </a:lnTo>
                  <a:lnTo>
                    <a:pt x="3732937" y="2335666"/>
                  </a:lnTo>
                  <a:lnTo>
                    <a:pt x="3771076" y="2314264"/>
                  </a:lnTo>
                  <a:lnTo>
                    <a:pt x="3806461" y="2288921"/>
                  </a:lnTo>
                  <a:lnTo>
                    <a:pt x="3838797" y="2259933"/>
                  </a:lnTo>
                  <a:lnTo>
                    <a:pt x="3867785" y="2227597"/>
                  </a:lnTo>
                  <a:lnTo>
                    <a:pt x="3893128" y="2192212"/>
                  </a:lnTo>
                  <a:lnTo>
                    <a:pt x="3914530" y="2154073"/>
                  </a:lnTo>
                  <a:lnTo>
                    <a:pt x="3931694" y="2113478"/>
                  </a:lnTo>
                  <a:lnTo>
                    <a:pt x="3944321" y="2070725"/>
                  </a:lnTo>
                  <a:lnTo>
                    <a:pt x="3952115" y="2026109"/>
                  </a:lnTo>
                  <a:lnTo>
                    <a:pt x="3954779" y="1979930"/>
                  </a:lnTo>
                  <a:lnTo>
                    <a:pt x="3954779" y="395986"/>
                  </a:lnTo>
                  <a:lnTo>
                    <a:pt x="3952115" y="349806"/>
                  </a:lnTo>
                  <a:lnTo>
                    <a:pt x="3944321" y="305190"/>
                  </a:lnTo>
                  <a:lnTo>
                    <a:pt x="3931694" y="262437"/>
                  </a:lnTo>
                  <a:lnTo>
                    <a:pt x="3914530" y="221842"/>
                  </a:lnTo>
                  <a:lnTo>
                    <a:pt x="3893128" y="183703"/>
                  </a:lnTo>
                  <a:lnTo>
                    <a:pt x="3867785" y="148318"/>
                  </a:lnTo>
                  <a:lnTo>
                    <a:pt x="3838797" y="115982"/>
                  </a:lnTo>
                  <a:lnTo>
                    <a:pt x="3806461" y="86994"/>
                  </a:lnTo>
                  <a:lnTo>
                    <a:pt x="3771076" y="61651"/>
                  </a:lnTo>
                  <a:lnTo>
                    <a:pt x="3732937" y="40249"/>
                  </a:lnTo>
                  <a:lnTo>
                    <a:pt x="3692342" y="23085"/>
                  </a:lnTo>
                  <a:lnTo>
                    <a:pt x="3649589" y="10458"/>
                  </a:lnTo>
                  <a:lnTo>
                    <a:pt x="3604973" y="2664"/>
                  </a:lnTo>
                  <a:lnTo>
                    <a:pt x="3558794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3"/>
            <p:cNvSpPr/>
            <p:nvPr/>
          </p:nvSpPr>
          <p:spPr>
            <a:xfrm>
              <a:off x="6733793" y="1572005"/>
              <a:ext cx="3954779" cy="2376170"/>
            </a:xfrm>
            <a:custGeom>
              <a:avLst/>
              <a:gdLst/>
              <a:ahLst/>
              <a:cxnLst/>
              <a:rect l="l" t="t" r="r" b="b"/>
              <a:pathLst>
                <a:path w="3954779" h="2376170">
                  <a:moveTo>
                    <a:pt x="0" y="395986"/>
                  </a:moveTo>
                  <a:lnTo>
                    <a:pt x="2664" y="349806"/>
                  </a:lnTo>
                  <a:lnTo>
                    <a:pt x="10458" y="305190"/>
                  </a:lnTo>
                  <a:lnTo>
                    <a:pt x="23085" y="262437"/>
                  </a:lnTo>
                  <a:lnTo>
                    <a:pt x="40249" y="221842"/>
                  </a:lnTo>
                  <a:lnTo>
                    <a:pt x="61651" y="183703"/>
                  </a:lnTo>
                  <a:lnTo>
                    <a:pt x="86994" y="148318"/>
                  </a:lnTo>
                  <a:lnTo>
                    <a:pt x="115982" y="115982"/>
                  </a:lnTo>
                  <a:lnTo>
                    <a:pt x="148318" y="86994"/>
                  </a:lnTo>
                  <a:lnTo>
                    <a:pt x="183703" y="61651"/>
                  </a:lnTo>
                  <a:lnTo>
                    <a:pt x="221842" y="40249"/>
                  </a:lnTo>
                  <a:lnTo>
                    <a:pt x="262437" y="23085"/>
                  </a:lnTo>
                  <a:lnTo>
                    <a:pt x="305190" y="10458"/>
                  </a:lnTo>
                  <a:lnTo>
                    <a:pt x="349806" y="2664"/>
                  </a:lnTo>
                  <a:lnTo>
                    <a:pt x="395985" y="0"/>
                  </a:lnTo>
                  <a:lnTo>
                    <a:pt x="3558794" y="0"/>
                  </a:lnTo>
                  <a:lnTo>
                    <a:pt x="3604973" y="2664"/>
                  </a:lnTo>
                  <a:lnTo>
                    <a:pt x="3649589" y="10458"/>
                  </a:lnTo>
                  <a:lnTo>
                    <a:pt x="3692342" y="23085"/>
                  </a:lnTo>
                  <a:lnTo>
                    <a:pt x="3732937" y="40249"/>
                  </a:lnTo>
                  <a:lnTo>
                    <a:pt x="3771076" y="61651"/>
                  </a:lnTo>
                  <a:lnTo>
                    <a:pt x="3806461" y="86994"/>
                  </a:lnTo>
                  <a:lnTo>
                    <a:pt x="3838797" y="115982"/>
                  </a:lnTo>
                  <a:lnTo>
                    <a:pt x="3867785" y="148318"/>
                  </a:lnTo>
                  <a:lnTo>
                    <a:pt x="3893128" y="183703"/>
                  </a:lnTo>
                  <a:lnTo>
                    <a:pt x="3914530" y="221842"/>
                  </a:lnTo>
                  <a:lnTo>
                    <a:pt x="3931694" y="262437"/>
                  </a:lnTo>
                  <a:lnTo>
                    <a:pt x="3944321" y="305190"/>
                  </a:lnTo>
                  <a:lnTo>
                    <a:pt x="3952115" y="349806"/>
                  </a:lnTo>
                  <a:lnTo>
                    <a:pt x="3954779" y="395986"/>
                  </a:lnTo>
                  <a:lnTo>
                    <a:pt x="3954779" y="1979930"/>
                  </a:lnTo>
                  <a:lnTo>
                    <a:pt x="3952115" y="2026109"/>
                  </a:lnTo>
                  <a:lnTo>
                    <a:pt x="3944321" y="2070725"/>
                  </a:lnTo>
                  <a:lnTo>
                    <a:pt x="3931694" y="2113478"/>
                  </a:lnTo>
                  <a:lnTo>
                    <a:pt x="3914530" y="2154073"/>
                  </a:lnTo>
                  <a:lnTo>
                    <a:pt x="3893128" y="2192212"/>
                  </a:lnTo>
                  <a:lnTo>
                    <a:pt x="3867785" y="2227597"/>
                  </a:lnTo>
                  <a:lnTo>
                    <a:pt x="3838797" y="2259933"/>
                  </a:lnTo>
                  <a:lnTo>
                    <a:pt x="3806461" y="2288921"/>
                  </a:lnTo>
                  <a:lnTo>
                    <a:pt x="3771076" y="2314264"/>
                  </a:lnTo>
                  <a:lnTo>
                    <a:pt x="3732937" y="2335666"/>
                  </a:lnTo>
                  <a:lnTo>
                    <a:pt x="3692342" y="2352830"/>
                  </a:lnTo>
                  <a:lnTo>
                    <a:pt x="3649589" y="2365457"/>
                  </a:lnTo>
                  <a:lnTo>
                    <a:pt x="3604973" y="2373251"/>
                  </a:lnTo>
                  <a:lnTo>
                    <a:pt x="3558794" y="2375916"/>
                  </a:lnTo>
                  <a:lnTo>
                    <a:pt x="395985" y="2375916"/>
                  </a:lnTo>
                  <a:lnTo>
                    <a:pt x="349806" y="2373251"/>
                  </a:lnTo>
                  <a:lnTo>
                    <a:pt x="305190" y="2365457"/>
                  </a:lnTo>
                  <a:lnTo>
                    <a:pt x="262437" y="2352830"/>
                  </a:lnTo>
                  <a:lnTo>
                    <a:pt x="221842" y="2335666"/>
                  </a:lnTo>
                  <a:lnTo>
                    <a:pt x="183703" y="2314264"/>
                  </a:lnTo>
                  <a:lnTo>
                    <a:pt x="148318" y="2288921"/>
                  </a:lnTo>
                  <a:lnTo>
                    <a:pt x="115982" y="2259933"/>
                  </a:lnTo>
                  <a:lnTo>
                    <a:pt x="86994" y="2227597"/>
                  </a:lnTo>
                  <a:lnTo>
                    <a:pt x="61651" y="2192212"/>
                  </a:lnTo>
                  <a:lnTo>
                    <a:pt x="40249" y="2154073"/>
                  </a:lnTo>
                  <a:lnTo>
                    <a:pt x="23085" y="2113478"/>
                  </a:lnTo>
                  <a:lnTo>
                    <a:pt x="10458" y="2070725"/>
                  </a:lnTo>
                  <a:lnTo>
                    <a:pt x="2664" y="2026109"/>
                  </a:lnTo>
                  <a:lnTo>
                    <a:pt x="0" y="1979930"/>
                  </a:lnTo>
                  <a:lnTo>
                    <a:pt x="0" y="39598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4"/>
            <p:cNvSpPr txBox="1"/>
            <p:nvPr/>
          </p:nvSpPr>
          <p:spPr>
            <a:xfrm>
              <a:off x="6973569" y="2067814"/>
              <a:ext cx="3473451" cy="13849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2540" algn="ctr">
                <a:lnSpc>
                  <a:spcPct val="100000"/>
                </a:lnSpc>
                <a:tabLst>
                  <a:tab pos="2227580" algn="l"/>
                </a:tabLst>
              </a:pP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№251-ФЗ 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«О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внесении  изменений 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в </a:t>
              </a: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Налоговый  </a:t>
              </a:r>
              <a:r>
                <a:rPr sz="1800" b="1" spc="-30" dirty="0">
                  <a:solidFill>
                    <a:srgbClr val="FFFFFF"/>
                  </a:solidFill>
                  <a:latin typeface="Arial"/>
                  <a:cs typeface="Arial"/>
                </a:rPr>
                <a:t>к</a:t>
              </a:r>
              <a:r>
                <a:rPr sz="1800" b="1" spc="-20" dirty="0">
                  <a:solidFill>
                    <a:srgbClr val="FFFFFF"/>
                  </a:solidFill>
                  <a:latin typeface="Arial"/>
                  <a:cs typeface="Arial"/>
                </a:rPr>
                <a:t>о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д</a:t>
              </a: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е</a:t>
              </a:r>
              <a:r>
                <a:rPr sz="1800" b="1" spc="-30" dirty="0">
                  <a:solidFill>
                    <a:srgbClr val="FFFFFF"/>
                  </a:solidFill>
                  <a:latin typeface="Arial"/>
                  <a:cs typeface="Arial"/>
                </a:rPr>
                <a:t>к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с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-30" dirty="0">
                  <a:solidFill>
                    <a:srgbClr val="FFFFFF"/>
                  </a:solidFill>
                  <a:latin typeface="Arial"/>
                  <a:cs typeface="Arial"/>
                </a:rPr>
                <a:t>Р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Ф в с</a:t>
              </a:r>
              <a:r>
                <a:rPr sz="1800" b="1" spc="-30" dirty="0">
                  <a:solidFill>
                    <a:srgbClr val="FFFFFF"/>
                  </a:solidFill>
                  <a:latin typeface="Arial"/>
                  <a:cs typeface="Arial"/>
                </a:rPr>
                <a:t>в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язи	</a:t>
              </a:r>
              <a:r>
                <a:rPr sz="1800" b="1" spc="5" dirty="0">
                  <a:solidFill>
                    <a:srgbClr val="FFFFFF"/>
                  </a:solidFill>
                  <a:latin typeface="Arial"/>
                  <a:cs typeface="Arial"/>
                </a:rPr>
                <a:t>п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риня</a:t>
              </a:r>
              <a:r>
                <a:rPr sz="1800" b="1" spc="-35" dirty="0">
                  <a:solidFill>
                    <a:srgbClr val="FFFFFF"/>
                  </a:solidFill>
                  <a:latin typeface="Arial"/>
                  <a:cs typeface="Arial"/>
                </a:rPr>
                <a:t>т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и</a:t>
              </a:r>
              <a:r>
                <a:rPr sz="1800" b="1" spc="-35" dirty="0">
                  <a:solidFill>
                    <a:srgbClr val="FFFFFF"/>
                  </a:solidFill>
                  <a:latin typeface="Arial"/>
                  <a:cs typeface="Arial"/>
                </a:rPr>
                <a:t>е</a:t>
              </a: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м  ФЗ «О </a:t>
              </a: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независимой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оценке  </a:t>
              </a: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квалификаций»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27" name="object 15"/>
            <p:cNvSpPr/>
            <p:nvPr/>
          </p:nvSpPr>
          <p:spPr>
            <a:xfrm>
              <a:off x="4473702" y="1572005"/>
              <a:ext cx="2158365" cy="1795780"/>
            </a:xfrm>
            <a:custGeom>
              <a:avLst/>
              <a:gdLst/>
              <a:ahLst/>
              <a:cxnLst/>
              <a:rect l="l" t="t" r="r" b="b"/>
              <a:pathLst>
                <a:path w="2158365" h="1795779">
                  <a:moveTo>
                    <a:pt x="0" y="299212"/>
                  </a:moveTo>
                  <a:lnTo>
                    <a:pt x="3916" y="250683"/>
                  </a:lnTo>
                  <a:lnTo>
                    <a:pt x="15256" y="204646"/>
                  </a:lnTo>
                  <a:lnTo>
                    <a:pt x="33401" y="161717"/>
                  </a:lnTo>
                  <a:lnTo>
                    <a:pt x="57737" y="122511"/>
                  </a:lnTo>
                  <a:lnTo>
                    <a:pt x="87645" y="87645"/>
                  </a:lnTo>
                  <a:lnTo>
                    <a:pt x="122511" y="57737"/>
                  </a:lnTo>
                  <a:lnTo>
                    <a:pt x="161717" y="33401"/>
                  </a:lnTo>
                  <a:lnTo>
                    <a:pt x="204646" y="15256"/>
                  </a:lnTo>
                  <a:lnTo>
                    <a:pt x="250683" y="3916"/>
                  </a:lnTo>
                  <a:lnTo>
                    <a:pt x="299212" y="0"/>
                  </a:lnTo>
                  <a:lnTo>
                    <a:pt x="1858772" y="0"/>
                  </a:lnTo>
                  <a:lnTo>
                    <a:pt x="1907300" y="3916"/>
                  </a:lnTo>
                  <a:lnTo>
                    <a:pt x="1953337" y="15256"/>
                  </a:lnTo>
                  <a:lnTo>
                    <a:pt x="1996266" y="33401"/>
                  </a:lnTo>
                  <a:lnTo>
                    <a:pt x="2035472" y="57737"/>
                  </a:lnTo>
                  <a:lnTo>
                    <a:pt x="2070338" y="87645"/>
                  </a:lnTo>
                  <a:lnTo>
                    <a:pt x="2100246" y="122511"/>
                  </a:lnTo>
                  <a:lnTo>
                    <a:pt x="2124582" y="161717"/>
                  </a:lnTo>
                  <a:lnTo>
                    <a:pt x="2142727" y="204646"/>
                  </a:lnTo>
                  <a:lnTo>
                    <a:pt x="2154067" y="250683"/>
                  </a:lnTo>
                  <a:lnTo>
                    <a:pt x="2157983" y="299212"/>
                  </a:lnTo>
                  <a:lnTo>
                    <a:pt x="2157983" y="1496060"/>
                  </a:lnTo>
                  <a:lnTo>
                    <a:pt x="2154067" y="1544588"/>
                  </a:lnTo>
                  <a:lnTo>
                    <a:pt x="2142727" y="1590625"/>
                  </a:lnTo>
                  <a:lnTo>
                    <a:pt x="2124582" y="1633554"/>
                  </a:lnTo>
                  <a:lnTo>
                    <a:pt x="2100246" y="1672760"/>
                  </a:lnTo>
                  <a:lnTo>
                    <a:pt x="2070338" y="1707626"/>
                  </a:lnTo>
                  <a:lnTo>
                    <a:pt x="2035472" y="1737534"/>
                  </a:lnTo>
                  <a:lnTo>
                    <a:pt x="1996266" y="1761870"/>
                  </a:lnTo>
                  <a:lnTo>
                    <a:pt x="1953337" y="1780015"/>
                  </a:lnTo>
                  <a:lnTo>
                    <a:pt x="1907300" y="1791355"/>
                  </a:lnTo>
                  <a:lnTo>
                    <a:pt x="1858772" y="1795272"/>
                  </a:lnTo>
                  <a:lnTo>
                    <a:pt x="299212" y="1795272"/>
                  </a:lnTo>
                  <a:lnTo>
                    <a:pt x="250683" y="1791355"/>
                  </a:lnTo>
                  <a:lnTo>
                    <a:pt x="204646" y="1780015"/>
                  </a:lnTo>
                  <a:lnTo>
                    <a:pt x="161717" y="1761870"/>
                  </a:lnTo>
                  <a:lnTo>
                    <a:pt x="122511" y="1737534"/>
                  </a:lnTo>
                  <a:lnTo>
                    <a:pt x="87645" y="1707626"/>
                  </a:lnTo>
                  <a:lnTo>
                    <a:pt x="57737" y="1672760"/>
                  </a:lnTo>
                  <a:lnTo>
                    <a:pt x="33401" y="1633554"/>
                  </a:lnTo>
                  <a:lnTo>
                    <a:pt x="15256" y="1590625"/>
                  </a:lnTo>
                  <a:lnTo>
                    <a:pt x="3916" y="1544588"/>
                  </a:lnTo>
                  <a:lnTo>
                    <a:pt x="0" y="1496060"/>
                  </a:lnTo>
                  <a:lnTo>
                    <a:pt x="0" y="299212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6"/>
            <p:cNvSpPr txBox="1"/>
            <p:nvPr/>
          </p:nvSpPr>
          <p:spPr>
            <a:xfrm>
              <a:off x="4639183" y="1911984"/>
              <a:ext cx="1828800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638810" algn="l"/>
                  <a:tab pos="1109980" algn="l"/>
                  <a:tab pos="1579245" algn="l"/>
                </a:tabLst>
              </a:pP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С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та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тьи	187,	196,	197</a:t>
              </a:r>
              <a:endParaRPr sz="1200">
                <a:latin typeface="Calibri"/>
                <a:cs typeface="Calibri"/>
              </a:endParaRPr>
            </a:p>
            <a:p>
              <a:pPr marL="12700" marR="5080">
                <a:lnSpc>
                  <a:spcPct val="100000"/>
                </a:lnSpc>
                <a:tabLst>
                  <a:tab pos="727075" algn="l"/>
                  <a:tab pos="939165" algn="l"/>
                  <a:tab pos="1278890" algn="l"/>
                  <a:tab pos="1655445" algn="l"/>
                </a:tabLst>
              </a:pPr>
              <a:r>
                <a:rPr sz="1200" spc="-85" dirty="0">
                  <a:solidFill>
                    <a:srgbClr val="001F5F"/>
                  </a:solidFill>
                  <a:latin typeface="Calibri"/>
                  <a:cs typeface="Calibri"/>
                </a:rPr>
                <a:t>Г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а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р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а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тии	и	</a:t>
              </a:r>
              <a:r>
                <a:rPr sz="1200" spc="-20" dirty="0">
                  <a:solidFill>
                    <a:srgbClr val="001F5F"/>
                  </a:solidFill>
                  <a:latin typeface="Calibri"/>
                  <a:cs typeface="Calibri"/>
                </a:rPr>
                <a:t>к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о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мпе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нс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ации 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работникам,  направляемым  р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аб</a:t>
              </a:r>
              <a:r>
                <a:rPr sz="1200" spc="-15" dirty="0">
                  <a:solidFill>
                    <a:srgbClr val="001F5F"/>
                  </a:solidFill>
                  <a:latin typeface="Calibri"/>
                  <a:cs typeface="Calibri"/>
                </a:rPr>
                <a:t>от</a:t>
              </a:r>
              <a:r>
                <a:rPr sz="1200" spc="-40" dirty="0">
                  <a:solidFill>
                    <a:srgbClr val="001F5F"/>
                  </a:solidFill>
                  <a:latin typeface="Calibri"/>
                  <a:cs typeface="Calibri"/>
                </a:rPr>
                <a:t>о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да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т</a:t>
              </a:r>
              <a:r>
                <a:rPr sz="1200" spc="-25" dirty="0">
                  <a:solidFill>
                    <a:srgbClr val="001F5F"/>
                  </a:solidFill>
                  <a:latin typeface="Calibri"/>
                  <a:cs typeface="Calibri"/>
                </a:rPr>
                <a:t>е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л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е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м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	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…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	</a:t>
              </a:r>
              <a:r>
                <a:rPr sz="1200" b="1" spc="5" dirty="0">
                  <a:solidFill>
                    <a:srgbClr val="001F5F"/>
                  </a:solidFill>
                  <a:latin typeface="Calibri"/>
                  <a:cs typeface="Calibri"/>
                </a:rPr>
                <a:t>на  </a:t>
              </a:r>
              <a:r>
                <a:rPr sz="1200" b="1" spc="-10" dirty="0">
                  <a:solidFill>
                    <a:srgbClr val="001F5F"/>
                  </a:solidFill>
                  <a:latin typeface="Calibri"/>
                  <a:cs typeface="Calibri"/>
                </a:rPr>
                <a:t>прохождение</a:t>
              </a:r>
              <a:r>
                <a:rPr sz="1200" b="1" spc="-80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200" b="1" dirty="0">
                  <a:solidFill>
                    <a:srgbClr val="001F5F"/>
                  </a:solidFill>
                  <a:latin typeface="Calibri"/>
                  <a:cs typeface="Calibri"/>
                </a:rPr>
                <a:t>НОК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9" name="object 17"/>
            <p:cNvSpPr/>
            <p:nvPr/>
          </p:nvSpPr>
          <p:spPr>
            <a:xfrm>
              <a:off x="7232142" y="5007102"/>
              <a:ext cx="4709160" cy="1676400"/>
            </a:xfrm>
            <a:custGeom>
              <a:avLst/>
              <a:gdLst/>
              <a:ahLst/>
              <a:cxnLst/>
              <a:rect l="l" t="t" r="r" b="b"/>
              <a:pathLst>
                <a:path w="4709159" h="16764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6" y="151001"/>
                  </a:lnTo>
                  <a:lnTo>
                    <a:pt x="53908" y="114391"/>
                  </a:lnTo>
                  <a:lnTo>
                    <a:pt x="81835" y="81835"/>
                  </a:lnTo>
                  <a:lnTo>
                    <a:pt x="114391" y="53908"/>
                  </a:lnTo>
                  <a:lnTo>
                    <a:pt x="151001" y="31186"/>
                  </a:lnTo>
                  <a:lnTo>
                    <a:pt x="191089" y="14244"/>
                  </a:lnTo>
                  <a:lnTo>
                    <a:pt x="234080" y="3656"/>
                  </a:lnTo>
                  <a:lnTo>
                    <a:pt x="279400" y="0"/>
                  </a:lnTo>
                  <a:lnTo>
                    <a:pt x="4429759" y="0"/>
                  </a:lnTo>
                  <a:lnTo>
                    <a:pt x="4475079" y="3656"/>
                  </a:lnTo>
                  <a:lnTo>
                    <a:pt x="4518070" y="14244"/>
                  </a:lnTo>
                  <a:lnTo>
                    <a:pt x="4558158" y="31186"/>
                  </a:lnTo>
                  <a:lnTo>
                    <a:pt x="4594768" y="53908"/>
                  </a:lnTo>
                  <a:lnTo>
                    <a:pt x="4627324" y="81835"/>
                  </a:lnTo>
                  <a:lnTo>
                    <a:pt x="4655251" y="114391"/>
                  </a:lnTo>
                  <a:lnTo>
                    <a:pt x="4677973" y="151001"/>
                  </a:lnTo>
                  <a:lnTo>
                    <a:pt x="4694915" y="191089"/>
                  </a:lnTo>
                  <a:lnTo>
                    <a:pt x="4705503" y="234080"/>
                  </a:lnTo>
                  <a:lnTo>
                    <a:pt x="4709159" y="279400"/>
                  </a:lnTo>
                  <a:lnTo>
                    <a:pt x="4709159" y="1397000"/>
                  </a:lnTo>
                  <a:lnTo>
                    <a:pt x="4705503" y="1442319"/>
                  </a:lnTo>
                  <a:lnTo>
                    <a:pt x="4694915" y="1485310"/>
                  </a:lnTo>
                  <a:lnTo>
                    <a:pt x="4677973" y="1525398"/>
                  </a:lnTo>
                  <a:lnTo>
                    <a:pt x="4655251" y="1562008"/>
                  </a:lnTo>
                  <a:lnTo>
                    <a:pt x="4627324" y="1594564"/>
                  </a:lnTo>
                  <a:lnTo>
                    <a:pt x="4594768" y="1622491"/>
                  </a:lnTo>
                  <a:lnTo>
                    <a:pt x="4558158" y="1645213"/>
                  </a:lnTo>
                  <a:lnTo>
                    <a:pt x="4518070" y="1662155"/>
                  </a:lnTo>
                  <a:lnTo>
                    <a:pt x="4475079" y="1672743"/>
                  </a:lnTo>
                  <a:lnTo>
                    <a:pt x="4429759" y="1676400"/>
                  </a:lnTo>
                  <a:lnTo>
                    <a:pt x="279400" y="1676400"/>
                  </a:lnTo>
                  <a:lnTo>
                    <a:pt x="234080" y="1672743"/>
                  </a:lnTo>
                  <a:lnTo>
                    <a:pt x="191089" y="1662155"/>
                  </a:lnTo>
                  <a:lnTo>
                    <a:pt x="151001" y="1645213"/>
                  </a:lnTo>
                  <a:lnTo>
                    <a:pt x="114391" y="1622491"/>
                  </a:lnTo>
                  <a:lnTo>
                    <a:pt x="81835" y="1594564"/>
                  </a:lnTo>
                  <a:lnTo>
                    <a:pt x="53908" y="1562008"/>
                  </a:lnTo>
                  <a:lnTo>
                    <a:pt x="31186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8"/>
            <p:cNvSpPr txBox="1"/>
            <p:nvPr/>
          </p:nvSpPr>
          <p:spPr>
            <a:xfrm>
              <a:off x="7392161" y="5196204"/>
              <a:ext cx="4388485" cy="12926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67790">
                <a:lnSpc>
                  <a:spcPct val="100000"/>
                </a:lnSpc>
              </a:pP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Статьи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217, 219, 264,</a:t>
              </a:r>
              <a:r>
                <a:rPr sz="1200" spc="-45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346:</a:t>
              </a:r>
              <a:endParaRPr sz="1200">
                <a:latin typeface="Calibri"/>
                <a:cs typeface="Calibri"/>
              </a:endParaRPr>
            </a:p>
            <a:p>
              <a:pPr marL="12700" marR="5080" indent="34925" algn="just">
                <a:lnSpc>
                  <a:spcPct val="100000"/>
                </a:lnSpc>
                <a:tabLst>
                  <a:tab pos="4249420" algn="l"/>
                </a:tabLst>
              </a:pP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1)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соискатели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освобождаются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от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налогообложения суммы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платы 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за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прохождение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НОК; 2)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соискатели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имеют право на получение  с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оциаль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</a:t>
              </a:r>
              <a:r>
                <a:rPr sz="1200" spc="15" dirty="0">
                  <a:solidFill>
                    <a:srgbClr val="001F5F"/>
                  </a:solidFill>
                  <a:latin typeface="Calibri"/>
                  <a:cs typeface="Calibri"/>
                </a:rPr>
                <a:t>ы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х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  </a:t>
              </a:r>
              <a:r>
                <a:rPr sz="1200" spc="-120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н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ало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г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ов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ы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х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  </a:t>
              </a:r>
              <a:r>
                <a:rPr sz="1200" spc="-110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выче</a:t>
              </a:r>
              <a:r>
                <a:rPr sz="1200" spc="-15" dirty="0">
                  <a:solidFill>
                    <a:srgbClr val="001F5F"/>
                  </a:solidFill>
                  <a:latin typeface="Calibri"/>
                  <a:cs typeface="Calibri"/>
                </a:rPr>
                <a:t>т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ов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  </a:t>
              </a:r>
              <a:r>
                <a:rPr sz="1200" spc="-114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в  </a:t>
              </a:r>
              <a:r>
                <a:rPr sz="1200" spc="-120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с</a:t>
              </a:r>
              <a:r>
                <a:rPr sz="1200" spc="-15" dirty="0">
                  <a:solidFill>
                    <a:srgbClr val="001F5F"/>
                  </a:solidFill>
                  <a:latin typeface="Calibri"/>
                  <a:cs typeface="Calibri"/>
                </a:rPr>
                <a:t>в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я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з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и  </a:t>
              </a:r>
              <a:r>
                <a:rPr sz="1200" spc="-105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с  </a:t>
              </a:r>
              <a:r>
                <a:rPr sz="1200" spc="-110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О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К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;	</a:t>
              </a:r>
              <a:r>
                <a:rPr sz="1200" spc="15" dirty="0">
                  <a:solidFill>
                    <a:srgbClr val="001F5F"/>
                  </a:solidFill>
                  <a:latin typeface="Calibri"/>
                  <a:cs typeface="Calibri"/>
                </a:rPr>
                <a:t>3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) 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направление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работников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на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прохождение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НОК отнесено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к  прочим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расходам работодателей,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связанным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с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производством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и 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реализацией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31" name="object 19"/>
            <p:cNvSpPr/>
            <p:nvPr/>
          </p:nvSpPr>
          <p:spPr>
            <a:xfrm>
              <a:off x="4148201" y="3150870"/>
              <a:ext cx="1363980" cy="1633855"/>
            </a:xfrm>
            <a:custGeom>
              <a:avLst/>
              <a:gdLst/>
              <a:ahLst/>
              <a:cxnLst/>
              <a:rect l="l" t="t" r="r" b="b"/>
              <a:pathLst>
                <a:path w="1363979" h="1633854">
                  <a:moveTo>
                    <a:pt x="1344422" y="0"/>
                  </a:moveTo>
                  <a:lnTo>
                    <a:pt x="1156208" y="19430"/>
                  </a:lnTo>
                  <a:lnTo>
                    <a:pt x="1208151" y="61594"/>
                  </a:lnTo>
                  <a:lnTo>
                    <a:pt x="0" y="1549399"/>
                  </a:lnTo>
                  <a:lnTo>
                    <a:pt x="103759" y="1633727"/>
                  </a:lnTo>
                  <a:lnTo>
                    <a:pt x="1312037" y="146050"/>
                  </a:lnTo>
                  <a:lnTo>
                    <a:pt x="1359598" y="146050"/>
                  </a:lnTo>
                  <a:lnTo>
                    <a:pt x="1344422" y="0"/>
                  </a:lnTo>
                  <a:close/>
                </a:path>
                <a:path w="1363979" h="1633854">
                  <a:moveTo>
                    <a:pt x="1359598" y="146050"/>
                  </a:moveTo>
                  <a:lnTo>
                    <a:pt x="1312037" y="146050"/>
                  </a:lnTo>
                  <a:lnTo>
                    <a:pt x="1363979" y="188213"/>
                  </a:lnTo>
                  <a:lnTo>
                    <a:pt x="1359598" y="14605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0"/>
            <p:cNvSpPr/>
            <p:nvPr/>
          </p:nvSpPr>
          <p:spPr>
            <a:xfrm>
              <a:off x="4148201" y="3150870"/>
              <a:ext cx="1363980" cy="1633855"/>
            </a:xfrm>
            <a:custGeom>
              <a:avLst/>
              <a:gdLst/>
              <a:ahLst/>
              <a:cxnLst/>
              <a:rect l="l" t="t" r="r" b="b"/>
              <a:pathLst>
                <a:path w="1363979" h="1633854">
                  <a:moveTo>
                    <a:pt x="0" y="1549399"/>
                  </a:moveTo>
                  <a:lnTo>
                    <a:pt x="1208151" y="61594"/>
                  </a:lnTo>
                  <a:lnTo>
                    <a:pt x="1156208" y="19430"/>
                  </a:lnTo>
                  <a:lnTo>
                    <a:pt x="1344422" y="0"/>
                  </a:lnTo>
                  <a:lnTo>
                    <a:pt x="1363979" y="188213"/>
                  </a:lnTo>
                  <a:lnTo>
                    <a:pt x="1312037" y="146050"/>
                  </a:lnTo>
                  <a:lnTo>
                    <a:pt x="103759" y="1633727"/>
                  </a:lnTo>
                  <a:lnTo>
                    <a:pt x="0" y="1549399"/>
                  </a:lnTo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1"/>
            <p:cNvSpPr/>
            <p:nvPr/>
          </p:nvSpPr>
          <p:spPr>
            <a:xfrm>
              <a:off x="8532876" y="4003166"/>
              <a:ext cx="671830" cy="982344"/>
            </a:xfrm>
            <a:custGeom>
              <a:avLst/>
              <a:gdLst/>
              <a:ahLst/>
              <a:cxnLst/>
              <a:rect l="l" t="t" r="r" b="b"/>
              <a:pathLst>
                <a:path w="671829" h="982345">
                  <a:moveTo>
                    <a:pt x="232918" y="0"/>
                  </a:moveTo>
                  <a:lnTo>
                    <a:pt x="0" y="107949"/>
                  </a:lnTo>
                  <a:lnTo>
                    <a:pt x="322579" y="803274"/>
                  </a:lnTo>
                  <a:lnTo>
                    <a:pt x="206121" y="857249"/>
                  </a:lnTo>
                  <a:lnTo>
                    <a:pt x="546989" y="982217"/>
                  </a:lnTo>
                  <a:lnTo>
                    <a:pt x="652022" y="695324"/>
                  </a:lnTo>
                  <a:lnTo>
                    <a:pt x="555371" y="695324"/>
                  </a:lnTo>
                  <a:lnTo>
                    <a:pt x="232918" y="0"/>
                  </a:lnTo>
                  <a:close/>
                </a:path>
                <a:path w="671829" h="982345">
                  <a:moveTo>
                    <a:pt x="671829" y="641222"/>
                  </a:moveTo>
                  <a:lnTo>
                    <a:pt x="555371" y="695324"/>
                  </a:lnTo>
                  <a:lnTo>
                    <a:pt x="652022" y="695324"/>
                  </a:lnTo>
                  <a:lnTo>
                    <a:pt x="671829" y="641222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2"/>
            <p:cNvSpPr/>
            <p:nvPr/>
          </p:nvSpPr>
          <p:spPr>
            <a:xfrm>
              <a:off x="8532876" y="4003166"/>
              <a:ext cx="671830" cy="982344"/>
            </a:xfrm>
            <a:custGeom>
              <a:avLst/>
              <a:gdLst/>
              <a:ahLst/>
              <a:cxnLst/>
              <a:rect l="l" t="t" r="r" b="b"/>
              <a:pathLst>
                <a:path w="671829" h="982345">
                  <a:moveTo>
                    <a:pt x="232918" y="0"/>
                  </a:moveTo>
                  <a:lnTo>
                    <a:pt x="555371" y="695324"/>
                  </a:lnTo>
                  <a:lnTo>
                    <a:pt x="671829" y="641222"/>
                  </a:lnTo>
                  <a:lnTo>
                    <a:pt x="546989" y="982217"/>
                  </a:lnTo>
                  <a:lnTo>
                    <a:pt x="206121" y="857249"/>
                  </a:lnTo>
                  <a:lnTo>
                    <a:pt x="322579" y="803274"/>
                  </a:lnTo>
                  <a:lnTo>
                    <a:pt x="0" y="107949"/>
                  </a:lnTo>
                  <a:lnTo>
                    <a:pt x="232918" y="0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4"/>
            <p:cNvSpPr/>
            <p:nvPr/>
          </p:nvSpPr>
          <p:spPr>
            <a:xfrm>
              <a:off x="1933955" y="842746"/>
              <a:ext cx="5242560" cy="6141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5"/>
            <p:cNvSpPr/>
            <p:nvPr/>
          </p:nvSpPr>
          <p:spPr>
            <a:xfrm>
              <a:off x="180594" y="753618"/>
              <a:ext cx="8758555" cy="684530"/>
            </a:xfrm>
            <a:custGeom>
              <a:avLst/>
              <a:gdLst/>
              <a:ahLst/>
              <a:cxnLst/>
              <a:rect l="l" t="t" r="r" b="b"/>
              <a:pathLst>
                <a:path w="8758555" h="684530">
                  <a:moveTo>
                    <a:pt x="8644382" y="0"/>
                  </a:moveTo>
                  <a:lnTo>
                    <a:pt x="114045" y="0"/>
                  </a:lnTo>
                  <a:lnTo>
                    <a:pt x="69656" y="8961"/>
                  </a:lnTo>
                  <a:lnTo>
                    <a:pt x="33405" y="33400"/>
                  </a:lnTo>
                  <a:lnTo>
                    <a:pt x="8963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3" y="614624"/>
                  </a:lnTo>
                  <a:lnTo>
                    <a:pt x="33405" y="650875"/>
                  </a:lnTo>
                  <a:lnTo>
                    <a:pt x="69656" y="675314"/>
                  </a:lnTo>
                  <a:lnTo>
                    <a:pt x="114045" y="684276"/>
                  </a:lnTo>
                  <a:lnTo>
                    <a:pt x="8644382" y="684276"/>
                  </a:lnTo>
                  <a:lnTo>
                    <a:pt x="8688776" y="675314"/>
                  </a:lnTo>
                  <a:lnTo>
                    <a:pt x="8725027" y="650875"/>
                  </a:lnTo>
                  <a:lnTo>
                    <a:pt x="8749466" y="614624"/>
                  </a:lnTo>
                  <a:lnTo>
                    <a:pt x="8758428" y="570230"/>
                  </a:lnTo>
                  <a:lnTo>
                    <a:pt x="8758428" y="114046"/>
                  </a:lnTo>
                  <a:lnTo>
                    <a:pt x="8749466" y="69651"/>
                  </a:lnTo>
                  <a:lnTo>
                    <a:pt x="8725027" y="33400"/>
                  </a:lnTo>
                  <a:lnTo>
                    <a:pt x="8688776" y="8961"/>
                  </a:lnTo>
                  <a:lnTo>
                    <a:pt x="8644382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6"/>
            <p:cNvSpPr/>
            <p:nvPr/>
          </p:nvSpPr>
          <p:spPr>
            <a:xfrm>
              <a:off x="180594" y="753618"/>
              <a:ext cx="8758555" cy="684530"/>
            </a:xfrm>
            <a:custGeom>
              <a:avLst/>
              <a:gdLst/>
              <a:ahLst/>
              <a:cxnLst/>
              <a:rect l="l" t="t" r="r" b="b"/>
              <a:pathLst>
                <a:path w="8758555" h="684530">
                  <a:moveTo>
                    <a:pt x="0" y="114046"/>
                  </a:moveTo>
                  <a:lnTo>
                    <a:pt x="8963" y="69651"/>
                  </a:lnTo>
                  <a:lnTo>
                    <a:pt x="33405" y="33400"/>
                  </a:lnTo>
                  <a:lnTo>
                    <a:pt x="69656" y="8961"/>
                  </a:lnTo>
                  <a:lnTo>
                    <a:pt x="114045" y="0"/>
                  </a:lnTo>
                  <a:lnTo>
                    <a:pt x="8644382" y="0"/>
                  </a:lnTo>
                  <a:lnTo>
                    <a:pt x="8688776" y="8961"/>
                  </a:lnTo>
                  <a:lnTo>
                    <a:pt x="8725027" y="33400"/>
                  </a:lnTo>
                  <a:lnTo>
                    <a:pt x="8749466" y="69651"/>
                  </a:lnTo>
                  <a:lnTo>
                    <a:pt x="8758428" y="114046"/>
                  </a:lnTo>
                  <a:lnTo>
                    <a:pt x="8758428" y="570230"/>
                  </a:lnTo>
                  <a:lnTo>
                    <a:pt x="8749466" y="614624"/>
                  </a:lnTo>
                  <a:lnTo>
                    <a:pt x="8725027" y="650875"/>
                  </a:lnTo>
                  <a:lnTo>
                    <a:pt x="8688776" y="675314"/>
                  </a:lnTo>
                  <a:lnTo>
                    <a:pt x="8644382" y="684276"/>
                  </a:lnTo>
                  <a:lnTo>
                    <a:pt x="114045" y="684276"/>
                  </a:lnTo>
                  <a:lnTo>
                    <a:pt x="69656" y="675314"/>
                  </a:lnTo>
                  <a:lnTo>
                    <a:pt x="33405" y="650875"/>
                  </a:lnTo>
                  <a:lnTo>
                    <a:pt x="8963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7"/>
            <p:cNvSpPr txBox="1"/>
            <p:nvPr/>
          </p:nvSpPr>
          <p:spPr>
            <a:xfrm>
              <a:off x="2116963" y="926210"/>
              <a:ext cx="4881245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Федеральные законы  №239-ФЗ </a:t>
              </a:r>
              <a:r>
                <a:rPr sz="2000" b="1" dirty="0">
                  <a:solidFill>
                    <a:srgbClr val="FFFFFF"/>
                  </a:solidFill>
                  <a:latin typeface="Calibri"/>
                  <a:cs typeface="Calibri"/>
                </a:rPr>
                <a:t>и</a:t>
              </a:r>
              <a:r>
                <a:rPr sz="2000" b="1" spc="-8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0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№251-ФЗ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39" name="object 30"/>
            <p:cNvSpPr/>
            <p:nvPr/>
          </p:nvSpPr>
          <p:spPr>
            <a:xfrm>
              <a:off x="240029" y="5494782"/>
              <a:ext cx="6710680" cy="1295400"/>
            </a:xfrm>
            <a:custGeom>
              <a:avLst/>
              <a:gdLst/>
              <a:ahLst/>
              <a:cxnLst/>
              <a:rect l="l" t="t" r="r" b="b"/>
              <a:pathLst>
                <a:path w="6710680" h="1295400">
                  <a:moveTo>
                    <a:pt x="6494272" y="0"/>
                  </a:moveTo>
                  <a:lnTo>
                    <a:pt x="215900" y="0"/>
                  </a:lnTo>
                  <a:lnTo>
                    <a:pt x="166395" y="5701"/>
                  </a:lnTo>
                  <a:lnTo>
                    <a:pt x="120951" y="21943"/>
                  </a:lnTo>
                  <a:lnTo>
                    <a:pt x="80864" y="47430"/>
                  </a:lnTo>
                  <a:lnTo>
                    <a:pt x="47430" y="80864"/>
                  </a:lnTo>
                  <a:lnTo>
                    <a:pt x="21943" y="120951"/>
                  </a:lnTo>
                  <a:lnTo>
                    <a:pt x="5701" y="166395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1" y="1129004"/>
                  </a:lnTo>
                  <a:lnTo>
                    <a:pt x="21943" y="1174448"/>
                  </a:lnTo>
                  <a:lnTo>
                    <a:pt x="47430" y="1214535"/>
                  </a:lnTo>
                  <a:lnTo>
                    <a:pt x="80864" y="1247969"/>
                  </a:lnTo>
                  <a:lnTo>
                    <a:pt x="120951" y="1273456"/>
                  </a:lnTo>
                  <a:lnTo>
                    <a:pt x="166395" y="1289698"/>
                  </a:lnTo>
                  <a:lnTo>
                    <a:pt x="215900" y="1295400"/>
                  </a:lnTo>
                  <a:lnTo>
                    <a:pt x="6494272" y="1295400"/>
                  </a:lnTo>
                  <a:lnTo>
                    <a:pt x="6543780" y="1289698"/>
                  </a:lnTo>
                  <a:lnTo>
                    <a:pt x="6589225" y="1273456"/>
                  </a:lnTo>
                  <a:lnTo>
                    <a:pt x="6629312" y="1247969"/>
                  </a:lnTo>
                  <a:lnTo>
                    <a:pt x="6662745" y="1214535"/>
                  </a:lnTo>
                  <a:lnTo>
                    <a:pt x="6688230" y="1174448"/>
                  </a:lnTo>
                  <a:lnTo>
                    <a:pt x="6704470" y="1129004"/>
                  </a:lnTo>
                  <a:lnTo>
                    <a:pt x="6710172" y="1079500"/>
                  </a:lnTo>
                  <a:lnTo>
                    <a:pt x="6710172" y="215900"/>
                  </a:lnTo>
                  <a:lnTo>
                    <a:pt x="6704470" y="166395"/>
                  </a:lnTo>
                  <a:lnTo>
                    <a:pt x="6688230" y="120951"/>
                  </a:lnTo>
                  <a:lnTo>
                    <a:pt x="6662745" y="80864"/>
                  </a:lnTo>
                  <a:lnTo>
                    <a:pt x="6629312" y="47430"/>
                  </a:lnTo>
                  <a:lnTo>
                    <a:pt x="6589225" y="21943"/>
                  </a:lnTo>
                  <a:lnTo>
                    <a:pt x="6543780" y="5701"/>
                  </a:lnTo>
                  <a:lnTo>
                    <a:pt x="6494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1"/>
            <p:cNvSpPr/>
            <p:nvPr/>
          </p:nvSpPr>
          <p:spPr>
            <a:xfrm>
              <a:off x="240029" y="5494782"/>
              <a:ext cx="6710680" cy="1295400"/>
            </a:xfrm>
            <a:custGeom>
              <a:avLst/>
              <a:gdLst/>
              <a:ahLst/>
              <a:cxnLst/>
              <a:rect l="l" t="t" r="r" b="b"/>
              <a:pathLst>
                <a:path w="6710680" h="1295400">
                  <a:moveTo>
                    <a:pt x="0" y="215900"/>
                  </a:moveTo>
                  <a:lnTo>
                    <a:pt x="5701" y="166395"/>
                  </a:lnTo>
                  <a:lnTo>
                    <a:pt x="21943" y="120951"/>
                  </a:lnTo>
                  <a:lnTo>
                    <a:pt x="47430" y="80864"/>
                  </a:lnTo>
                  <a:lnTo>
                    <a:pt x="80864" y="47430"/>
                  </a:lnTo>
                  <a:lnTo>
                    <a:pt x="120951" y="21943"/>
                  </a:lnTo>
                  <a:lnTo>
                    <a:pt x="166395" y="5701"/>
                  </a:lnTo>
                  <a:lnTo>
                    <a:pt x="215900" y="0"/>
                  </a:lnTo>
                  <a:lnTo>
                    <a:pt x="6494272" y="0"/>
                  </a:lnTo>
                  <a:lnTo>
                    <a:pt x="6543780" y="5701"/>
                  </a:lnTo>
                  <a:lnTo>
                    <a:pt x="6589225" y="21943"/>
                  </a:lnTo>
                  <a:lnTo>
                    <a:pt x="6629312" y="47430"/>
                  </a:lnTo>
                  <a:lnTo>
                    <a:pt x="6662745" y="80864"/>
                  </a:lnTo>
                  <a:lnTo>
                    <a:pt x="6688230" y="120951"/>
                  </a:lnTo>
                  <a:lnTo>
                    <a:pt x="6704470" y="166395"/>
                  </a:lnTo>
                  <a:lnTo>
                    <a:pt x="6710172" y="215900"/>
                  </a:lnTo>
                  <a:lnTo>
                    <a:pt x="6710172" y="1079500"/>
                  </a:lnTo>
                  <a:lnTo>
                    <a:pt x="6704470" y="1129004"/>
                  </a:lnTo>
                  <a:lnTo>
                    <a:pt x="6688230" y="1174448"/>
                  </a:lnTo>
                  <a:lnTo>
                    <a:pt x="6662745" y="1214535"/>
                  </a:lnTo>
                  <a:lnTo>
                    <a:pt x="6629312" y="1247969"/>
                  </a:lnTo>
                  <a:lnTo>
                    <a:pt x="6589225" y="1273456"/>
                  </a:lnTo>
                  <a:lnTo>
                    <a:pt x="6543780" y="1289698"/>
                  </a:lnTo>
                  <a:lnTo>
                    <a:pt x="6494272" y="1295400"/>
                  </a:lnTo>
                  <a:lnTo>
                    <a:pt x="215900" y="1295400"/>
                  </a:lnTo>
                  <a:lnTo>
                    <a:pt x="166395" y="1289698"/>
                  </a:lnTo>
                  <a:lnTo>
                    <a:pt x="120951" y="1273456"/>
                  </a:lnTo>
                  <a:lnTo>
                    <a:pt x="80864" y="1247969"/>
                  </a:lnTo>
                  <a:lnTo>
                    <a:pt x="47430" y="1214535"/>
                  </a:lnTo>
                  <a:lnTo>
                    <a:pt x="21943" y="1174448"/>
                  </a:lnTo>
                  <a:lnTo>
                    <a:pt x="5701" y="1129004"/>
                  </a:lnTo>
                  <a:lnTo>
                    <a:pt x="0" y="1079500"/>
                  </a:lnTo>
                  <a:lnTo>
                    <a:pt x="0" y="21590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2"/>
            <p:cNvSpPr txBox="1"/>
            <p:nvPr/>
          </p:nvSpPr>
          <p:spPr>
            <a:xfrm>
              <a:off x="381101" y="5585459"/>
              <a:ext cx="6396355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Плата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за независимую оценку квалификации работника не </a:t>
              </a:r>
              <a:r>
                <a:rPr sz="1200" spc="-20" dirty="0">
                  <a:solidFill>
                    <a:srgbClr val="001F5F"/>
                  </a:solidFill>
                  <a:latin typeface="Calibri"/>
                  <a:cs typeface="Calibri"/>
                </a:rPr>
                <a:t>будет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облагаться </a:t>
              </a:r>
              <a:r>
                <a:rPr sz="1200" spc="-20" dirty="0">
                  <a:solidFill>
                    <a:srgbClr val="001F5F"/>
                  </a:solidFill>
                  <a:latin typeface="Calibri"/>
                  <a:cs typeface="Calibri"/>
                </a:rPr>
                <a:t>НДФЛ.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Работники, 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которые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самостоятельно оплатят независимую оценку своей квалификации,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смогут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получить  социальный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вычет по </a:t>
              </a:r>
              <a:r>
                <a:rPr sz="1200" spc="-20" dirty="0">
                  <a:solidFill>
                    <a:srgbClr val="001F5F"/>
                  </a:solidFill>
                  <a:latin typeface="Calibri"/>
                  <a:cs typeface="Calibri"/>
                </a:rPr>
                <a:t>НДФЛ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(подп.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6 п. 1 </a:t>
              </a:r>
              <a:r>
                <a:rPr sz="1200" spc="-20" dirty="0">
                  <a:solidFill>
                    <a:srgbClr val="001F5F"/>
                  </a:solidFill>
                  <a:latin typeface="Calibri"/>
                  <a:cs typeface="Calibri"/>
                </a:rPr>
                <a:t>ст.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219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НК РФ).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Размер вычета равен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сумме фактических 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расходов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на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прохождение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оценки. Величина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этого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вычета и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вычетов, предусмотренных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подп.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2–5  п. 1 </a:t>
              </a:r>
              <a:r>
                <a:rPr sz="1200" spc="-20" dirty="0">
                  <a:solidFill>
                    <a:srgbClr val="001F5F"/>
                  </a:solidFill>
                  <a:latin typeface="Calibri"/>
                  <a:cs typeface="Calibri"/>
                </a:rPr>
                <a:t>ст.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219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НК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РФ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(за исключением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расходов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на обучение детей налогоплательщика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и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на  дорогостоящее лечение),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в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совокупности не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должна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превышать 120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тыс.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рублей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в</a:t>
              </a:r>
              <a:r>
                <a:rPr sz="1200" spc="160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200" spc="-15" dirty="0">
                  <a:solidFill>
                    <a:srgbClr val="001F5F"/>
                  </a:solidFill>
                  <a:latin typeface="Calibri"/>
                  <a:cs typeface="Calibri"/>
                </a:rPr>
                <a:t>год.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42" name="object 33"/>
            <p:cNvSpPr/>
            <p:nvPr/>
          </p:nvSpPr>
          <p:spPr>
            <a:xfrm>
              <a:off x="6576059" y="5460491"/>
              <a:ext cx="698004" cy="38248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4"/>
            <p:cNvSpPr/>
            <p:nvPr/>
          </p:nvSpPr>
          <p:spPr>
            <a:xfrm>
              <a:off x="6733793" y="5482590"/>
              <a:ext cx="501650" cy="210185"/>
            </a:xfrm>
            <a:custGeom>
              <a:avLst/>
              <a:gdLst/>
              <a:ahLst/>
              <a:cxnLst/>
              <a:rect l="l" t="t" r="r" b="b"/>
              <a:pathLst>
                <a:path w="501650" h="210185">
                  <a:moveTo>
                    <a:pt x="85344" y="95758"/>
                  </a:moveTo>
                  <a:lnTo>
                    <a:pt x="77215" y="96393"/>
                  </a:lnTo>
                  <a:lnTo>
                    <a:pt x="72516" y="101854"/>
                  </a:lnTo>
                  <a:lnTo>
                    <a:pt x="0" y="187337"/>
                  </a:lnTo>
                  <a:lnTo>
                    <a:pt x="117094" y="209804"/>
                  </a:lnTo>
                  <a:lnTo>
                    <a:pt x="123951" y="205206"/>
                  </a:lnTo>
                  <a:lnTo>
                    <a:pt x="125222" y="198183"/>
                  </a:lnTo>
                  <a:lnTo>
                    <a:pt x="126619" y="191147"/>
                  </a:lnTo>
                  <a:lnTo>
                    <a:pt x="126524" y="191008"/>
                  </a:lnTo>
                  <a:lnTo>
                    <a:pt x="28448" y="191008"/>
                  </a:lnTo>
                  <a:lnTo>
                    <a:pt x="19938" y="166573"/>
                  </a:lnTo>
                  <a:lnTo>
                    <a:pt x="65057" y="150682"/>
                  </a:lnTo>
                  <a:lnTo>
                    <a:pt x="92328" y="118592"/>
                  </a:lnTo>
                  <a:lnTo>
                    <a:pt x="96900" y="113144"/>
                  </a:lnTo>
                  <a:lnTo>
                    <a:pt x="96265" y="105029"/>
                  </a:lnTo>
                  <a:lnTo>
                    <a:pt x="90804" y="100330"/>
                  </a:lnTo>
                  <a:lnTo>
                    <a:pt x="85344" y="95758"/>
                  </a:lnTo>
                  <a:close/>
                </a:path>
                <a:path w="501650" h="210185">
                  <a:moveTo>
                    <a:pt x="65057" y="150682"/>
                  </a:moveTo>
                  <a:lnTo>
                    <a:pt x="19938" y="166573"/>
                  </a:lnTo>
                  <a:lnTo>
                    <a:pt x="28448" y="191008"/>
                  </a:lnTo>
                  <a:lnTo>
                    <a:pt x="39301" y="187185"/>
                  </a:lnTo>
                  <a:lnTo>
                    <a:pt x="34035" y="187185"/>
                  </a:lnTo>
                  <a:lnTo>
                    <a:pt x="26670" y="166077"/>
                  </a:lnTo>
                  <a:lnTo>
                    <a:pt x="51973" y="166077"/>
                  </a:lnTo>
                  <a:lnTo>
                    <a:pt x="65057" y="150682"/>
                  </a:lnTo>
                  <a:close/>
                </a:path>
                <a:path w="501650" h="210185">
                  <a:moveTo>
                    <a:pt x="73652" y="175086"/>
                  </a:moveTo>
                  <a:lnTo>
                    <a:pt x="28448" y="191008"/>
                  </a:lnTo>
                  <a:lnTo>
                    <a:pt x="126524" y="191008"/>
                  </a:lnTo>
                  <a:lnTo>
                    <a:pt x="122047" y="184365"/>
                  </a:lnTo>
                  <a:lnTo>
                    <a:pt x="73652" y="175086"/>
                  </a:lnTo>
                  <a:close/>
                </a:path>
                <a:path w="501650" h="210185">
                  <a:moveTo>
                    <a:pt x="26670" y="166077"/>
                  </a:moveTo>
                  <a:lnTo>
                    <a:pt x="34035" y="187185"/>
                  </a:lnTo>
                  <a:lnTo>
                    <a:pt x="48428" y="170249"/>
                  </a:lnTo>
                  <a:lnTo>
                    <a:pt x="26670" y="166077"/>
                  </a:lnTo>
                  <a:close/>
                </a:path>
                <a:path w="501650" h="210185">
                  <a:moveTo>
                    <a:pt x="48428" y="170249"/>
                  </a:moveTo>
                  <a:lnTo>
                    <a:pt x="34035" y="187185"/>
                  </a:lnTo>
                  <a:lnTo>
                    <a:pt x="39301" y="187185"/>
                  </a:lnTo>
                  <a:lnTo>
                    <a:pt x="73652" y="175086"/>
                  </a:lnTo>
                  <a:lnTo>
                    <a:pt x="48428" y="170249"/>
                  </a:lnTo>
                  <a:close/>
                </a:path>
                <a:path w="501650" h="210185">
                  <a:moveTo>
                    <a:pt x="492886" y="0"/>
                  </a:moveTo>
                  <a:lnTo>
                    <a:pt x="65057" y="150682"/>
                  </a:lnTo>
                  <a:lnTo>
                    <a:pt x="48428" y="170249"/>
                  </a:lnTo>
                  <a:lnTo>
                    <a:pt x="73652" y="175086"/>
                  </a:lnTo>
                  <a:lnTo>
                    <a:pt x="501523" y="24384"/>
                  </a:lnTo>
                  <a:lnTo>
                    <a:pt x="492886" y="0"/>
                  </a:lnTo>
                  <a:close/>
                </a:path>
                <a:path w="501650" h="210185">
                  <a:moveTo>
                    <a:pt x="51973" y="166077"/>
                  </a:moveTo>
                  <a:lnTo>
                    <a:pt x="26670" y="166077"/>
                  </a:lnTo>
                  <a:lnTo>
                    <a:pt x="48428" y="170249"/>
                  </a:lnTo>
                  <a:lnTo>
                    <a:pt x="51973" y="16607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5"/>
            <p:cNvSpPr/>
            <p:nvPr/>
          </p:nvSpPr>
          <p:spPr>
            <a:xfrm>
              <a:off x="4812029" y="4033265"/>
              <a:ext cx="2420620" cy="1100455"/>
            </a:xfrm>
            <a:custGeom>
              <a:avLst/>
              <a:gdLst/>
              <a:ahLst/>
              <a:cxnLst/>
              <a:rect l="l" t="t" r="r" b="b"/>
              <a:pathLst>
                <a:path w="2420620" h="1100454">
                  <a:moveTo>
                    <a:pt x="0" y="183387"/>
                  </a:moveTo>
                  <a:lnTo>
                    <a:pt x="6555" y="134658"/>
                  </a:lnTo>
                  <a:lnTo>
                    <a:pt x="25051" y="90856"/>
                  </a:lnTo>
                  <a:lnTo>
                    <a:pt x="53736" y="53736"/>
                  </a:lnTo>
                  <a:lnTo>
                    <a:pt x="90856" y="25051"/>
                  </a:lnTo>
                  <a:lnTo>
                    <a:pt x="134658" y="6555"/>
                  </a:lnTo>
                  <a:lnTo>
                    <a:pt x="183387" y="0"/>
                  </a:lnTo>
                  <a:lnTo>
                    <a:pt x="2236724" y="0"/>
                  </a:lnTo>
                  <a:lnTo>
                    <a:pt x="2285453" y="6555"/>
                  </a:lnTo>
                  <a:lnTo>
                    <a:pt x="2329255" y="25051"/>
                  </a:lnTo>
                  <a:lnTo>
                    <a:pt x="2366375" y="53736"/>
                  </a:lnTo>
                  <a:lnTo>
                    <a:pt x="2395060" y="90856"/>
                  </a:lnTo>
                  <a:lnTo>
                    <a:pt x="2413556" y="134658"/>
                  </a:lnTo>
                  <a:lnTo>
                    <a:pt x="2420112" y="183387"/>
                  </a:lnTo>
                  <a:lnTo>
                    <a:pt x="2420112" y="916939"/>
                  </a:lnTo>
                  <a:lnTo>
                    <a:pt x="2413556" y="965669"/>
                  </a:lnTo>
                  <a:lnTo>
                    <a:pt x="2395060" y="1009471"/>
                  </a:lnTo>
                  <a:lnTo>
                    <a:pt x="2366375" y="1046591"/>
                  </a:lnTo>
                  <a:lnTo>
                    <a:pt x="2329255" y="1075276"/>
                  </a:lnTo>
                  <a:lnTo>
                    <a:pt x="2285453" y="1093772"/>
                  </a:lnTo>
                  <a:lnTo>
                    <a:pt x="2236724" y="1100327"/>
                  </a:lnTo>
                  <a:lnTo>
                    <a:pt x="183387" y="1100327"/>
                  </a:lnTo>
                  <a:lnTo>
                    <a:pt x="134658" y="1093772"/>
                  </a:lnTo>
                  <a:lnTo>
                    <a:pt x="90856" y="1075276"/>
                  </a:lnTo>
                  <a:lnTo>
                    <a:pt x="53736" y="1046591"/>
                  </a:lnTo>
                  <a:lnTo>
                    <a:pt x="25051" y="1009471"/>
                  </a:lnTo>
                  <a:lnTo>
                    <a:pt x="6555" y="965669"/>
                  </a:lnTo>
                  <a:lnTo>
                    <a:pt x="0" y="916939"/>
                  </a:lnTo>
                  <a:lnTo>
                    <a:pt x="0" y="183387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6"/>
            <p:cNvSpPr txBox="1"/>
            <p:nvPr/>
          </p:nvSpPr>
          <p:spPr>
            <a:xfrm>
              <a:off x="4944237" y="4116958"/>
              <a:ext cx="2153920" cy="9233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tabLst>
                  <a:tab pos="1343025" algn="l"/>
                </a:tabLst>
              </a:pP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Суммы, потраченные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на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оценку  к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вали</a:t>
              </a:r>
              <a:r>
                <a:rPr sz="1200" spc="5" dirty="0">
                  <a:solidFill>
                    <a:srgbClr val="001F5F"/>
                  </a:solidFill>
                  <a:latin typeface="Calibri"/>
                  <a:cs typeface="Calibri"/>
                </a:rPr>
                <a:t>ф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и</a:t>
              </a:r>
              <a:r>
                <a:rPr sz="1200" spc="-20" dirty="0">
                  <a:solidFill>
                    <a:srgbClr val="001F5F"/>
                  </a:solidFill>
                  <a:latin typeface="Calibri"/>
                  <a:cs typeface="Calibri"/>
                </a:rPr>
                <a:t>к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ации	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р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аб</a:t>
              </a:r>
              <a:r>
                <a:rPr sz="1200" spc="-15" dirty="0">
                  <a:solidFill>
                    <a:srgbClr val="001F5F"/>
                  </a:solidFill>
                  <a:latin typeface="Calibri"/>
                  <a:cs typeface="Calibri"/>
                </a:rPr>
                <a:t>о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тн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и</a:t>
              </a:r>
              <a:r>
                <a:rPr sz="1200" spc="-20" dirty="0">
                  <a:solidFill>
                    <a:srgbClr val="001F5F"/>
                  </a:solidFill>
                  <a:latin typeface="Calibri"/>
                  <a:cs typeface="Calibri"/>
                </a:rPr>
                <a:t>к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ов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, 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можно включить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в </a:t>
              </a:r>
              <a:r>
                <a:rPr sz="1200" spc="-15" dirty="0">
                  <a:solidFill>
                    <a:srgbClr val="001F5F"/>
                  </a:solidFill>
                  <a:latin typeface="Calibri"/>
                  <a:cs typeface="Calibri"/>
                </a:rPr>
                <a:t>расходы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по  налогу на прибыль </a:t>
              </a:r>
              <a:r>
                <a:rPr sz="1200" spc="-10" dirty="0">
                  <a:solidFill>
                    <a:srgbClr val="001F5F"/>
                  </a:solidFill>
                  <a:latin typeface="Calibri"/>
                  <a:cs typeface="Calibri"/>
                </a:rPr>
                <a:t>(подп.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23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п.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1  </a:t>
              </a:r>
              <a:r>
                <a:rPr sz="1200" spc="-20" dirty="0">
                  <a:solidFill>
                    <a:srgbClr val="001F5F"/>
                  </a:solidFill>
                  <a:latin typeface="Calibri"/>
                  <a:cs typeface="Calibri"/>
                </a:rPr>
                <a:t>ст.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264 </a:t>
              </a:r>
              <a:r>
                <a:rPr sz="1200" spc="-5" dirty="0">
                  <a:solidFill>
                    <a:srgbClr val="001F5F"/>
                  </a:solidFill>
                  <a:latin typeface="Calibri"/>
                  <a:cs typeface="Calibri"/>
                </a:rPr>
                <a:t>НК</a:t>
              </a:r>
              <a:r>
                <a:rPr sz="1200" spc="-45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001F5F"/>
                  </a:solidFill>
                  <a:latin typeface="Calibri"/>
                  <a:cs typeface="Calibri"/>
                </a:rPr>
                <a:t>РФ)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6" name="object 37"/>
            <p:cNvSpPr/>
            <p:nvPr/>
          </p:nvSpPr>
          <p:spPr>
            <a:xfrm>
              <a:off x="6243828" y="4869205"/>
              <a:ext cx="1030211" cy="5653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8"/>
            <p:cNvSpPr/>
            <p:nvPr/>
          </p:nvSpPr>
          <p:spPr>
            <a:xfrm>
              <a:off x="6401561" y="4992496"/>
              <a:ext cx="835660" cy="383540"/>
            </a:xfrm>
            <a:custGeom>
              <a:avLst/>
              <a:gdLst/>
              <a:ahLst/>
              <a:cxnLst/>
              <a:rect l="l" t="t" r="r" b="b"/>
              <a:pathLst>
                <a:path w="835659" h="383539">
                  <a:moveTo>
                    <a:pt x="72757" y="31767"/>
                  </a:moveTo>
                  <a:lnTo>
                    <a:pt x="47235" y="34889"/>
                  </a:lnTo>
                  <a:lnTo>
                    <a:pt x="62470" y="55516"/>
                  </a:lnTo>
                  <a:lnTo>
                    <a:pt x="824864" y="383285"/>
                  </a:lnTo>
                  <a:lnTo>
                    <a:pt x="835152" y="359536"/>
                  </a:lnTo>
                  <a:lnTo>
                    <a:pt x="72757" y="31767"/>
                  </a:lnTo>
                  <a:close/>
                </a:path>
                <a:path w="835659" h="383539">
                  <a:moveTo>
                    <a:pt x="118363" y="0"/>
                  </a:moveTo>
                  <a:lnTo>
                    <a:pt x="0" y="14604"/>
                  </a:lnTo>
                  <a:lnTo>
                    <a:pt x="66675" y="104775"/>
                  </a:lnTo>
                  <a:lnTo>
                    <a:pt x="70865" y="110489"/>
                  </a:lnTo>
                  <a:lnTo>
                    <a:pt x="78993" y="111759"/>
                  </a:lnTo>
                  <a:lnTo>
                    <a:pt x="84709" y="107441"/>
                  </a:lnTo>
                  <a:lnTo>
                    <a:pt x="90550" y="103250"/>
                  </a:lnTo>
                  <a:lnTo>
                    <a:pt x="91693" y="95122"/>
                  </a:lnTo>
                  <a:lnTo>
                    <a:pt x="62470" y="55516"/>
                  </a:lnTo>
                  <a:lnTo>
                    <a:pt x="18414" y="36575"/>
                  </a:lnTo>
                  <a:lnTo>
                    <a:pt x="28701" y="12826"/>
                  </a:lnTo>
                  <a:lnTo>
                    <a:pt x="125809" y="12826"/>
                  </a:lnTo>
                  <a:lnTo>
                    <a:pt x="124840" y="5079"/>
                  </a:lnTo>
                  <a:lnTo>
                    <a:pt x="118363" y="0"/>
                  </a:lnTo>
                  <a:close/>
                </a:path>
                <a:path w="835659" h="383539">
                  <a:moveTo>
                    <a:pt x="28701" y="12826"/>
                  </a:moveTo>
                  <a:lnTo>
                    <a:pt x="18414" y="36575"/>
                  </a:lnTo>
                  <a:lnTo>
                    <a:pt x="62470" y="55516"/>
                  </a:lnTo>
                  <a:lnTo>
                    <a:pt x="49231" y="37591"/>
                  </a:lnTo>
                  <a:lnTo>
                    <a:pt x="25146" y="37591"/>
                  </a:lnTo>
                  <a:lnTo>
                    <a:pt x="34036" y="17017"/>
                  </a:lnTo>
                  <a:lnTo>
                    <a:pt x="38450" y="17017"/>
                  </a:lnTo>
                  <a:lnTo>
                    <a:pt x="28701" y="12826"/>
                  </a:lnTo>
                  <a:close/>
                </a:path>
                <a:path w="835659" h="383539">
                  <a:moveTo>
                    <a:pt x="34036" y="17017"/>
                  </a:moveTo>
                  <a:lnTo>
                    <a:pt x="25146" y="37591"/>
                  </a:lnTo>
                  <a:lnTo>
                    <a:pt x="47235" y="34889"/>
                  </a:lnTo>
                  <a:lnTo>
                    <a:pt x="34036" y="17017"/>
                  </a:lnTo>
                  <a:close/>
                </a:path>
                <a:path w="835659" h="383539">
                  <a:moveTo>
                    <a:pt x="47235" y="34889"/>
                  </a:moveTo>
                  <a:lnTo>
                    <a:pt x="25146" y="37591"/>
                  </a:lnTo>
                  <a:lnTo>
                    <a:pt x="49231" y="37591"/>
                  </a:lnTo>
                  <a:lnTo>
                    <a:pt x="47235" y="34889"/>
                  </a:lnTo>
                  <a:close/>
                </a:path>
                <a:path w="835659" h="383539">
                  <a:moveTo>
                    <a:pt x="38450" y="17017"/>
                  </a:moveTo>
                  <a:lnTo>
                    <a:pt x="34036" y="17017"/>
                  </a:lnTo>
                  <a:lnTo>
                    <a:pt x="47235" y="34889"/>
                  </a:lnTo>
                  <a:lnTo>
                    <a:pt x="72757" y="31767"/>
                  </a:lnTo>
                  <a:lnTo>
                    <a:pt x="38450" y="17017"/>
                  </a:lnTo>
                  <a:close/>
                </a:path>
                <a:path w="835659" h="383539">
                  <a:moveTo>
                    <a:pt x="125809" y="12826"/>
                  </a:moveTo>
                  <a:lnTo>
                    <a:pt x="28701" y="12826"/>
                  </a:lnTo>
                  <a:lnTo>
                    <a:pt x="72757" y="31767"/>
                  </a:lnTo>
                  <a:lnTo>
                    <a:pt x="121538" y="25780"/>
                  </a:lnTo>
                  <a:lnTo>
                    <a:pt x="126618" y="19303"/>
                  </a:lnTo>
                  <a:lnTo>
                    <a:pt x="125809" y="12826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9"/>
            <p:cNvSpPr/>
            <p:nvPr/>
          </p:nvSpPr>
          <p:spPr>
            <a:xfrm>
              <a:off x="9111995" y="752855"/>
              <a:ext cx="918972" cy="7802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57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Законодательство в области независимой̆ оценки квалификаций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05" name="Группа 204"/>
          <p:cNvGrpSpPr/>
          <p:nvPr/>
        </p:nvGrpSpPr>
        <p:grpSpPr>
          <a:xfrm>
            <a:off x="192023" y="801612"/>
            <a:ext cx="11737215" cy="6056385"/>
            <a:chOff x="192023" y="801611"/>
            <a:chExt cx="11737214" cy="6056385"/>
          </a:xfrm>
        </p:grpSpPr>
        <p:sp>
          <p:nvSpPr>
            <p:cNvPr id="206" name="object 3"/>
            <p:cNvSpPr/>
            <p:nvPr/>
          </p:nvSpPr>
          <p:spPr>
            <a:xfrm>
              <a:off x="1851660" y="801611"/>
              <a:ext cx="9706356" cy="880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6"/>
            <p:cNvSpPr txBox="1"/>
            <p:nvPr/>
          </p:nvSpPr>
          <p:spPr>
            <a:xfrm>
              <a:off x="1989202" y="865885"/>
              <a:ext cx="940307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400" b="1" spc="-5" dirty="0">
                  <a:solidFill>
                    <a:srgbClr val="000000"/>
                  </a:solidFill>
                  <a:latin typeface="Calibri"/>
                  <a:cs typeface="Calibri"/>
                </a:rPr>
                <a:t>Федеральные законы: №238-ФЗ </a:t>
              </a:r>
              <a:r>
                <a:rPr sz="1400" b="1" dirty="0">
                  <a:solidFill>
                    <a:srgbClr val="000000"/>
                  </a:solidFill>
                  <a:latin typeface="Calibri"/>
                  <a:cs typeface="Calibri"/>
                </a:rPr>
                <a:t>«О независимой </a:t>
              </a:r>
              <a:r>
                <a:rPr sz="1400" b="1" spc="-5" dirty="0">
                  <a:solidFill>
                    <a:srgbClr val="000000"/>
                  </a:solidFill>
                  <a:latin typeface="Calibri"/>
                  <a:cs typeface="Calibri"/>
                </a:rPr>
                <a:t>оценке квалификаций», №239-ФЗ </a:t>
              </a:r>
              <a:r>
                <a:rPr sz="1400" b="1" dirty="0">
                  <a:solidFill>
                    <a:srgbClr val="000000"/>
                  </a:solidFill>
                  <a:latin typeface="Calibri"/>
                  <a:cs typeface="Calibri"/>
                </a:rPr>
                <a:t>«О внесении изменений в </a:t>
              </a:r>
              <a:r>
                <a:rPr sz="1400" b="1" spc="-20" dirty="0">
                  <a:solidFill>
                    <a:srgbClr val="000000"/>
                  </a:solidFill>
                  <a:latin typeface="Calibri"/>
                  <a:cs typeface="Calibri"/>
                </a:rPr>
                <a:t>Трудовой  </a:t>
              </a:r>
              <a:r>
                <a:rPr sz="1400" b="1" spc="-15" dirty="0">
                  <a:solidFill>
                    <a:srgbClr val="000000"/>
                  </a:solidFill>
                  <a:latin typeface="Calibri"/>
                  <a:cs typeface="Calibri"/>
                </a:rPr>
                <a:t>кодекс </a:t>
              </a:r>
              <a:r>
                <a:rPr sz="1400" b="1" spc="-5" dirty="0">
                  <a:solidFill>
                    <a:srgbClr val="000000"/>
                  </a:solidFill>
                  <a:latin typeface="Calibri"/>
                  <a:cs typeface="Calibri"/>
                </a:rPr>
                <a:t>Российской Федерации </a:t>
              </a:r>
              <a:r>
                <a:rPr sz="1400" b="1" dirty="0">
                  <a:solidFill>
                    <a:srgbClr val="000000"/>
                  </a:solidFill>
                  <a:latin typeface="Calibri"/>
                  <a:cs typeface="Calibri"/>
                </a:rPr>
                <a:t>в связи с принятием </a:t>
              </a:r>
              <a:r>
                <a:rPr sz="1400" b="1" spc="-5" dirty="0">
                  <a:solidFill>
                    <a:srgbClr val="000000"/>
                  </a:solidFill>
                  <a:latin typeface="Calibri"/>
                  <a:cs typeface="Calibri"/>
                </a:rPr>
                <a:t>ФЗ </a:t>
              </a:r>
              <a:r>
                <a:rPr sz="1400" b="1" dirty="0">
                  <a:solidFill>
                    <a:srgbClr val="000000"/>
                  </a:solidFill>
                  <a:latin typeface="Calibri"/>
                  <a:cs typeface="Calibri"/>
                </a:rPr>
                <a:t>«О независимой </a:t>
              </a:r>
              <a:r>
                <a:rPr sz="1400" b="1" spc="-5" dirty="0">
                  <a:solidFill>
                    <a:srgbClr val="000000"/>
                  </a:solidFill>
                  <a:latin typeface="Calibri"/>
                  <a:cs typeface="Calibri"/>
                </a:rPr>
                <a:t>оценке квалификаций», №251-ФЗ </a:t>
              </a:r>
              <a:r>
                <a:rPr sz="1400" b="1" dirty="0">
                  <a:solidFill>
                    <a:srgbClr val="000000"/>
                  </a:solidFill>
                  <a:latin typeface="Calibri"/>
                  <a:cs typeface="Calibri"/>
                </a:rPr>
                <a:t>«О внесении  изменений в Налоговый </a:t>
              </a:r>
              <a:r>
                <a:rPr sz="1400" b="1" spc="-15" dirty="0">
                  <a:solidFill>
                    <a:srgbClr val="000000"/>
                  </a:solidFill>
                  <a:latin typeface="Calibri"/>
                  <a:cs typeface="Calibri"/>
                </a:rPr>
                <a:t>кодекс </a:t>
              </a:r>
              <a:r>
                <a:rPr sz="1400" b="1" dirty="0">
                  <a:solidFill>
                    <a:srgbClr val="000000"/>
                  </a:solidFill>
                  <a:latin typeface="Calibri"/>
                  <a:cs typeface="Calibri"/>
                </a:rPr>
                <a:t>РФ в связи принятием </a:t>
              </a:r>
              <a:r>
                <a:rPr sz="1400" b="1" spc="-5" dirty="0">
                  <a:solidFill>
                    <a:srgbClr val="000000"/>
                  </a:solidFill>
                  <a:latin typeface="Calibri"/>
                  <a:cs typeface="Calibri"/>
                </a:rPr>
                <a:t>ФЗ </a:t>
              </a:r>
              <a:r>
                <a:rPr sz="1400" b="1" dirty="0">
                  <a:solidFill>
                    <a:srgbClr val="000000"/>
                  </a:solidFill>
                  <a:latin typeface="Calibri"/>
                  <a:cs typeface="Calibri"/>
                </a:rPr>
                <a:t>«О независимой </a:t>
              </a:r>
              <a:r>
                <a:rPr sz="1400" b="1" spc="-5" dirty="0">
                  <a:solidFill>
                    <a:srgbClr val="000000"/>
                  </a:solidFill>
                  <a:latin typeface="Calibri"/>
                  <a:cs typeface="Calibri"/>
                </a:rPr>
                <a:t>оценке</a:t>
              </a:r>
              <a:r>
                <a:rPr sz="1400" b="1" spc="-15" dirty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sz="1400" b="1" spc="-5" dirty="0">
                  <a:solidFill>
                    <a:srgbClr val="000000"/>
                  </a:solidFill>
                  <a:latin typeface="Calibri"/>
                  <a:cs typeface="Calibri"/>
                </a:rPr>
                <a:t>квалификаций»</a:t>
              </a:r>
              <a:endParaRPr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08" name="object 7"/>
            <p:cNvSpPr/>
            <p:nvPr/>
          </p:nvSpPr>
          <p:spPr>
            <a:xfrm>
              <a:off x="192023" y="918972"/>
              <a:ext cx="1511808" cy="7665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8"/>
            <p:cNvSpPr/>
            <p:nvPr/>
          </p:nvSpPr>
          <p:spPr>
            <a:xfrm>
              <a:off x="261365" y="1730501"/>
              <a:ext cx="11630025" cy="597535"/>
            </a:xfrm>
            <a:custGeom>
              <a:avLst/>
              <a:gdLst/>
              <a:ahLst/>
              <a:cxnLst/>
              <a:rect l="l" t="t" r="r" b="b"/>
              <a:pathLst>
                <a:path w="11630025" h="597535">
                  <a:moveTo>
                    <a:pt x="11530076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8"/>
                  </a:lnTo>
                  <a:lnTo>
                    <a:pt x="0" y="497839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8"/>
                  </a:lnTo>
                  <a:lnTo>
                    <a:pt x="11530076" y="597408"/>
                  </a:lnTo>
                  <a:lnTo>
                    <a:pt x="11568832" y="589583"/>
                  </a:lnTo>
                  <a:lnTo>
                    <a:pt x="11600481" y="568245"/>
                  </a:lnTo>
                  <a:lnTo>
                    <a:pt x="11621819" y="536596"/>
                  </a:lnTo>
                  <a:lnTo>
                    <a:pt x="11629643" y="497839"/>
                  </a:lnTo>
                  <a:lnTo>
                    <a:pt x="11629643" y="99568"/>
                  </a:lnTo>
                  <a:lnTo>
                    <a:pt x="11621819" y="60811"/>
                  </a:lnTo>
                  <a:lnTo>
                    <a:pt x="11600481" y="29162"/>
                  </a:lnTo>
                  <a:lnTo>
                    <a:pt x="11568832" y="7824"/>
                  </a:lnTo>
                  <a:lnTo>
                    <a:pt x="11530076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9"/>
            <p:cNvSpPr txBox="1"/>
            <p:nvPr/>
          </p:nvSpPr>
          <p:spPr>
            <a:xfrm>
              <a:off x="263322" y="1730501"/>
              <a:ext cx="11626215" cy="4764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0" tIns="106045" rIns="0" bIns="0" rtlCol="0">
              <a:spAutoFit/>
            </a:bodyPr>
            <a:lstStyle/>
            <a:p>
              <a:pPr marL="118110" marR="537210">
                <a:lnSpc>
                  <a:spcPct val="100000"/>
                </a:lnSpc>
                <a:spcBef>
                  <a:spcPts val="835"/>
                </a:spcBef>
              </a:pPr>
              <a:r>
                <a:rPr sz="1200" spc="-15" dirty="0">
                  <a:latin typeface="Calibri"/>
                  <a:cs typeface="Calibri"/>
                </a:rPr>
                <a:t>Указ </a:t>
              </a:r>
              <a:r>
                <a:rPr sz="1200" spc="-5" dirty="0">
                  <a:latin typeface="Calibri"/>
                  <a:cs typeface="Calibri"/>
                </a:rPr>
                <a:t>Президента </a:t>
              </a:r>
              <a:r>
                <a:rPr sz="1200" spc="-10" dirty="0">
                  <a:latin typeface="Calibri"/>
                  <a:cs typeface="Calibri"/>
                </a:rPr>
                <a:t>Российской </a:t>
              </a:r>
              <a:r>
                <a:rPr sz="1200" spc="-5" dirty="0">
                  <a:latin typeface="Calibri"/>
                  <a:cs typeface="Calibri"/>
                </a:rPr>
                <a:t>Федерации </a:t>
              </a:r>
              <a:r>
                <a:rPr sz="1200" spc="-10" dirty="0">
                  <a:latin typeface="Calibri"/>
                  <a:cs typeface="Calibri"/>
                </a:rPr>
                <a:t>от </a:t>
              </a:r>
              <a:r>
                <a:rPr sz="1200" dirty="0">
                  <a:latin typeface="Calibri"/>
                  <a:cs typeface="Calibri"/>
                </a:rPr>
                <a:t>18.12.2016 № 676 "О </a:t>
              </a:r>
              <a:r>
                <a:rPr sz="1200" spc="-5" dirty="0">
                  <a:latin typeface="Calibri"/>
                  <a:cs typeface="Calibri"/>
                </a:rPr>
                <a:t>внесении изменений </a:t>
              </a:r>
              <a:r>
                <a:rPr sz="1200" dirty="0">
                  <a:latin typeface="Calibri"/>
                  <a:cs typeface="Calibri"/>
                </a:rPr>
                <a:t>в </a:t>
              </a:r>
              <a:r>
                <a:rPr sz="1200" spc="-10" dirty="0">
                  <a:latin typeface="Calibri"/>
                  <a:cs typeface="Calibri"/>
                </a:rPr>
                <a:t>Положение </a:t>
              </a:r>
              <a:r>
                <a:rPr sz="1200" spc="-5" dirty="0">
                  <a:latin typeface="Calibri"/>
                  <a:cs typeface="Calibri"/>
                </a:rPr>
                <a:t>о Национальном совете </a:t>
              </a:r>
              <a:r>
                <a:rPr sz="1200" dirty="0">
                  <a:latin typeface="Calibri"/>
                  <a:cs typeface="Calibri"/>
                </a:rPr>
                <a:t>при Президенте </a:t>
              </a:r>
              <a:r>
                <a:rPr sz="1200" spc="-10" dirty="0">
                  <a:latin typeface="Calibri"/>
                  <a:cs typeface="Calibri"/>
                </a:rPr>
                <a:t>Российской </a:t>
              </a:r>
              <a:r>
                <a:rPr sz="1200" spc="-5" dirty="0">
                  <a:latin typeface="Calibri"/>
                  <a:cs typeface="Calibri"/>
                </a:rPr>
                <a:t>Федерации </a:t>
              </a:r>
              <a:r>
                <a:rPr sz="1200" dirty="0">
                  <a:latin typeface="Calibri"/>
                  <a:cs typeface="Calibri"/>
                </a:rPr>
                <a:t>по  </a:t>
              </a:r>
              <a:r>
                <a:rPr sz="1200" spc="-5" dirty="0">
                  <a:latin typeface="Calibri"/>
                  <a:cs typeface="Calibri"/>
                </a:rPr>
                <a:t>профессиональным квалификациям </a:t>
              </a:r>
              <a:r>
                <a:rPr sz="1200" dirty="0">
                  <a:latin typeface="Calibri"/>
                  <a:cs typeface="Calibri"/>
                </a:rPr>
                <a:t>и в </a:t>
              </a:r>
              <a:r>
                <a:rPr sz="1200" spc="-5" dirty="0">
                  <a:latin typeface="Calibri"/>
                  <a:cs typeface="Calibri"/>
                </a:rPr>
                <a:t>состав </a:t>
              </a:r>
              <a:r>
                <a:rPr sz="1200" spc="-10" dirty="0">
                  <a:latin typeface="Calibri"/>
                  <a:cs typeface="Calibri"/>
                </a:rPr>
                <a:t>этого </a:t>
              </a:r>
              <a:r>
                <a:rPr sz="1200" spc="-5" dirty="0">
                  <a:latin typeface="Calibri"/>
                  <a:cs typeface="Calibri"/>
                </a:rPr>
                <a:t>Совета, утвержденные </a:t>
              </a:r>
              <a:r>
                <a:rPr sz="1200" spc="-10" dirty="0">
                  <a:latin typeface="Calibri"/>
                  <a:cs typeface="Calibri"/>
                </a:rPr>
                <a:t>Указом </a:t>
              </a:r>
              <a:r>
                <a:rPr sz="1200" spc="-5" dirty="0">
                  <a:latin typeface="Calibri"/>
                  <a:cs typeface="Calibri"/>
                </a:rPr>
                <a:t>Президента </a:t>
              </a:r>
              <a:r>
                <a:rPr sz="1200" spc="-10" dirty="0">
                  <a:latin typeface="Calibri"/>
                  <a:cs typeface="Calibri"/>
                </a:rPr>
                <a:t>Российской </a:t>
              </a:r>
              <a:r>
                <a:rPr sz="1200" spc="-5" dirty="0">
                  <a:latin typeface="Calibri"/>
                  <a:cs typeface="Calibri"/>
                </a:rPr>
                <a:t>Федерации </a:t>
              </a:r>
              <a:r>
                <a:rPr sz="1200" spc="-10" dirty="0">
                  <a:latin typeface="Calibri"/>
                  <a:cs typeface="Calibri"/>
                </a:rPr>
                <a:t>от </a:t>
              </a:r>
              <a:r>
                <a:rPr sz="1200" dirty="0">
                  <a:latin typeface="Calibri"/>
                  <a:cs typeface="Calibri"/>
                </a:rPr>
                <a:t>16 </a:t>
              </a:r>
              <a:r>
                <a:rPr sz="1200" spc="-5" dirty="0">
                  <a:latin typeface="Calibri"/>
                  <a:cs typeface="Calibri"/>
                </a:rPr>
                <a:t>апреля </a:t>
              </a:r>
              <a:r>
                <a:rPr sz="1200" dirty="0">
                  <a:latin typeface="Calibri"/>
                  <a:cs typeface="Calibri"/>
                </a:rPr>
                <a:t>2014 </a:t>
              </a:r>
              <a:r>
                <a:rPr sz="1200" spc="-30" dirty="0">
                  <a:latin typeface="Calibri"/>
                  <a:cs typeface="Calibri"/>
                </a:rPr>
                <a:t>г. </a:t>
              </a:r>
              <a:r>
                <a:rPr sz="1200" dirty="0">
                  <a:latin typeface="Calibri"/>
                  <a:cs typeface="Calibri"/>
                </a:rPr>
                <a:t>№ </a:t>
              </a:r>
              <a:r>
                <a:rPr sz="1200" spc="204" dirty="0">
                  <a:latin typeface="Calibri"/>
                  <a:cs typeface="Calibri"/>
                </a:rPr>
                <a:t> </a:t>
              </a:r>
              <a:r>
                <a:rPr sz="1200" dirty="0">
                  <a:latin typeface="Calibri"/>
                  <a:cs typeface="Calibri"/>
                </a:rPr>
                <a:t>249"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11" name="object 10"/>
            <p:cNvSpPr/>
            <p:nvPr/>
          </p:nvSpPr>
          <p:spPr>
            <a:xfrm>
              <a:off x="261365" y="2355342"/>
              <a:ext cx="11630025" cy="419100"/>
            </a:xfrm>
            <a:custGeom>
              <a:avLst/>
              <a:gdLst/>
              <a:ahLst/>
              <a:cxnLst/>
              <a:rect l="l" t="t" r="r" b="b"/>
              <a:pathLst>
                <a:path w="11630025" h="419100">
                  <a:moveTo>
                    <a:pt x="11559793" y="0"/>
                  </a:moveTo>
                  <a:lnTo>
                    <a:pt x="69850" y="0"/>
                  </a:lnTo>
                  <a:lnTo>
                    <a:pt x="42658" y="5484"/>
                  </a:lnTo>
                  <a:lnTo>
                    <a:pt x="20456" y="20447"/>
                  </a:lnTo>
                  <a:lnTo>
                    <a:pt x="5488" y="42648"/>
                  </a:lnTo>
                  <a:lnTo>
                    <a:pt x="0" y="69850"/>
                  </a:lnTo>
                  <a:lnTo>
                    <a:pt x="0" y="349250"/>
                  </a:lnTo>
                  <a:lnTo>
                    <a:pt x="5488" y="376451"/>
                  </a:lnTo>
                  <a:lnTo>
                    <a:pt x="20456" y="398652"/>
                  </a:lnTo>
                  <a:lnTo>
                    <a:pt x="42658" y="413615"/>
                  </a:lnTo>
                  <a:lnTo>
                    <a:pt x="69850" y="419100"/>
                  </a:lnTo>
                  <a:lnTo>
                    <a:pt x="11559793" y="419100"/>
                  </a:lnTo>
                  <a:lnTo>
                    <a:pt x="11586995" y="413615"/>
                  </a:lnTo>
                  <a:lnTo>
                    <a:pt x="11609196" y="398653"/>
                  </a:lnTo>
                  <a:lnTo>
                    <a:pt x="11624159" y="376451"/>
                  </a:lnTo>
                  <a:lnTo>
                    <a:pt x="11629643" y="349250"/>
                  </a:lnTo>
                  <a:lnTo>
                    <a:pt x="11629643" y="69850"/>
                  </a:lnTo>
                  <a:lnTo>
                    <a:pt x="11624159" y="42648"/>
                  </a:lnTo>
                  <a:lnTo>
                    <a:pt x="11609196" y="20447"/>
                  </a:lnTo>
                  <a:lnTo>
                    <a:pt x="11586995" y="5484"/>
                  </a:lnTo>
                  <a:lnTo>
                    <a:pt x="11559793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11"/>
            <p:cNvSpPr/>
            <p:nvPr/>
          </p:nvSpPr>
          <p:spPr>
            <a:xfrm>
              <a:off x="261365" y="2355342"/>
              <a:ext cx="11630025" cy="419100"/>
            </a:xfrm>
            <a:custGeom>
              <a:avLst/>
              <a:gdLst/>
              <a:ahLst/>
              <a:cxnLst/>
              <a:rect l="l" t="t" r="r" b="b"/>
              <a:pathLst>
                <a:path w="11630025" h="419100">
                  <a:moveTo>
                    <a:pt x="0" y="69850"/>
                  </a:moveTo>
                  <a:lnTo>
                    <a:pt x="5488" y="42648"/>
                  </a:lnTo>
                  <a:lnTo>
                    <a:pt x="20456" y="20447"/>
                  </a:lnTo>
                  <a:lnTo>
                    <a:pt x="42658" y="5484"/>
                  </a:lnTo>
                  <a:lnTo>
                    <a:pt x="69850" y="0"/>
                  </a:lnTo>
                  <a:lnTo>
                    <a:pt x="11559793" y="0"/>
                  </a:lnTo>
                  <a:lnTo>
                    <a:pt x="11586995" y="5484"/>
                  </a:lnTo>
                  <a:lnTo>
                    <a:pt x="11609196" y="20447"/>
                  </a:lnTo>
                  <a:lnTo>
                    <a:pt x="11624159" y="42648"/>
                  </a:lnTo>
                  <a:lnTo>
                    <a:pt x="11629643" y="69850"/>
                  </a:lnTo>
                  <a:lnTo>
                    <a:pt x="11629643" y="349250"/>
                  </a:lnTo>
                  <a:lnTo>
                    <a:pt x="11624159" y="376451"/>
                  </a:lnTo>
                  <a:lnTo>
                    <a:pt x="11609196" y="398653"/>
                  </a:lnTo>
                  <a:lnTo>
                    <a:pt x="11586995" y="413615"/>
                  </a:lnTo>
                  <a:lnTo>
                    <a:pt x="11559793" y="419100"/>
                  </a:lnTo>
                  <a:lnTo>
                    <a:pt x="69850" y="419100"/>
                  </a:lnTo>
                  <a:lnTo>
                    <a:pt x="42658" y="413615"/>
                  </a:lnTo>
                  <a:lnTo>
                    <a:pt x="20456" y="398652"/>
                  </a:lnTo>
                  <a:lnTo>
                    <a:pt x="5488" y="376451"/>
                  </a:lnTo>
                  <a:lnTo>
                    <a:pt x="0" y="349250"/>
                  </a:lnTo>
                  <a:lnTo>
                    <a:pt x="0" y="6985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12"/>
            <p:cNvSpPr/>
            <p:nvPr/>
          </p:nvSpPr>
          <p:spPr>
            <a:xfrm>
              <a:off x="3574541" y="5651753"/>
              <a:ext cx="8341359" cy="230504"/>
            </a:xfrm>
            <a:custGeom>
              <a:avLst/>
              <a:gdLst/>
              <a:ahLst/>
              <a:cxnLst/>
              <a:rect l="l" t="t" r="r" b="b"/>
              <a:pathLst>
                <a:path w="8341359" h="230504">
                  <a:moveTo>
                    <a:pt x="8302498" y="0"/>
                  </a:moveTo>
                  <a:lnTo>
                    <a:pt x="38354" y="0"/>
                  </a:lnTo>
                  <a:lnTo>
                    <a:pt x="23413" y="3013"/>
                  </a:lnTo>
                  <a:lnTo>
                    <a:pt x="11223" y="11233"/>
                  </a:lnTo>
                  <a:lnTo>
                    <a:pt x="3010" y="23424"/>
                  </a:lnTo>
                  <a:lnTo>
                    <a:pt x="0" y="38354"/>
                  </a:lnTo>
                  <a:lnTo>
                    <a:pt x="0" y="191770"/>
                  </a:lnTo>
                  <a:lnTo>
                    <a:pt x="3010" y="206699"/>
                  </a:lnTo>
                  <a:lnTo>
                    <a:pt x="11223" y="218890"/>
                  </a:lnTo>
                  <a:lnTo>
                    <a:pt x="23413" y="227110"/>
                  </a:lnTo>
                  <a:lnTo>
                    <a:pt x="38354" y="230124"/>
                  </a:lnTo>
                  <a:lnTo>
                    <a:pt x="8302498" y="230124"/>
                  </a:lnTo>
                  <a:lnTo>
                    <a:pt x="8317438" y="227110"/>
                  </a:lnTo>
                  <a:lnTo>
                    <a:pt x="8329628" y="218890"/>
                  </a:lnTo>
                  <a:lnTo>
                    <a:pt x="8337841" y="206699"/>
                  </a:lnTo>
                  <a:lnTo>
                    <a:pt x="8340852" y="191770"/>
                  </a:lnTo>
                  <a:lnTo>
                    <a:pt x="8340852" y="38354"/>
                  </a:lnTo>
                  <a:lnTo>
                    <a:pt x="8337841" y="23424"/>
                  </a:lnTo>
                  <a:lnTo>
                    <a:pt x="8329628" y="11233"/>
                  </a:lnTo>
                  <a:lnTo>
                    <a:pt x="8317438" y="3013"/>
                  </a:lnTo>
                  <a:lnTo>
                    <a:pt x="8302498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13"/>
            <p:cNvSpPr/>
            <p:nvPr/>
          </p:nvSpPr>
          <p:spPr>
            <a:xfrm>
              <a:off x="3574541" y="5651753"/>
              <a:ext cx="8341359" cy="230504"/>
            </a:xfrm>
            <a:custGeom>
              <a:avLst/>
              <a:gdLst/>
              <a:ahLst/>
              <a:cxnLst/>
              <a:rect l="l" t="t" r="r" b="b"/>
              <a:pathLst>
                <a:path w="8341359" h="230504">
                  <a:moveTo>
                    <a:pt x="0" y="38354"/>
                  </a:moveTo>
                  <a:lnTo>
                    <a:pt x="3010" y="23424"/>
                  </a:lnTo>
                  <a:lnTo>
                    <a:pt x="11223" y="11233"/>
                  </a:lnTo>
                  <a:lnTo>
                    <a:pt x="23413" y="3013"/>
                  </a:lnTo>
                  <a:lnTo>
                    <a:pt x="38354" y="0"/>
                  </a:lnTo>
                  <a:lnTo>
                    <a:pt x="8302498" y="0"/>
                  </a:lnTo>
                  <a:lnTo>
                    <a:pt x="8317438" y="3013"/>
                  </a:lnTo>
                  <a:lnTo>
                    <a:pt x="8329628" y="11233"/>
                  </a:lnTo>
                  <a:lnTo>
                    <a:pt x="8337841" y="23424"/>
                  </a:lnTo>
                  <a:lnTo>
                    <a:pt x="8340852" y="38354"/>
                  </a:lnTo>
                  <a:lnTo>
                    <a:pt x="8340852" y="191770"/>
                  </a:lnTo>
                  <a:lnTo>
                    <a:pt x="8337841" y="206699"/>
                  </a:lnTo>
                  <a:lnTo>
                    <a:pt x="8329628" y="218890"/>
                  </a:lnTo>
                  <a:lnTo>
                    <a:pt x="8317438" y="227110"/>
                  </a:lnTo>
                  <a:lnTo>
                    <a:pt x="8302498" y="230124"/>
                  </a:lnTo>
                  <a:lnTo>
                    <a:pt x="38354" y="230124"/>
                  </a:lnTo>
                  <a:lnTo>
                    <a:pt x="23413" y="227110"/>
                  </a:lnTo>
                  <a:lnTo>
                    <a:pt x="11223" y="218890"/>
                  </a:lnTo>
                  <a:lnTo>
                    <a:pt x="3010" y="206699"/>
                  </a:lnTo>
                  <a:lnTo>
                    <a:pt x="0" y="191770"/>
                  </a:lnTo>
                  <a:lnTo>
                    <a:pt x="0" y="38354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14"/>
            <p:cNvSpPr txBox="1"/>
            <p:nvPr/>
          </p:nvSpPr>
          <p:spPr>
            <a:xfrm>
              <a:off x="360375" y="2372614"/>
              <a:ext cx="11140440" cy="6229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200" spc="-5" dirty="0">
                  <a:latin typeface="Calibri"/>
                  <a:cs typeface="Calibri"/>
                </a:rPr>
                <a:t>Постановление Правительства </a:t>
              </a:r>
              <a:r>
                <a:rPr sz="1200" dirty="0">
                  <a:latin typeface="Calibri"/>
                  <a:cs typeface="Calibri"/>
                </a:rPr>
                <a:t>РФ </a:t>
              </a:r>
              <a:r>
                <a:rPr sz="1200" spc="-10" dirty="0">
                  <a:latin typeface="Calibri"/>
                  <a:cs typeface="Calibri"/>
                </a:rPr>
                <a:t>от </a:t>
              </a:r>
              <a:r>
                <a:rPr sz="1200" dirty="0">
                  <a:latin typeface="Calibri"/>
                  <a:cs typeface="Calibri"/>
                </a:rPr>
                <a:t>16 </a:t>
              </a:r>
              <a:r>
                <a:rPr sz="1200" spc="-5" dirty="0">
                  <a:latin typeface="Calibri"/>
                  <a:cs typeface="Calibri"/>
                </a:rPr>
                <a:t>ноября </a:t>
              </a:r>
              <a:r>
                <a:rPr sz="1200" dirty="0">
                  <a:latin typeface="Calibri"/>
                  <a:cs typeface="Calibri"/>
                </a:rPr>
                <a:t>2016 </a:t>
              </a:r>
              <a:r>
                <a:rPr sz="1200" spc="-30" dirty="0">
                  <a:latin typeface="Calibri"/>
                  <a:cs typeface="Calibri"/>
                </a:rPr>
                <a:t>г. </a:t>
              </a:r>
              <a:r>
                <a:rPr sz="1200" dirty="0">
                  <a:latin typeface="Calibri"/>
                  <a:cs typeface="Calibri"/>
                </a:rPr>
                <a:t>N 1204 "Об </a:t>
              </a:r>
              <a:r>
                <a:rPr sz="1200" spc="-5" dirty="0">
                  <a:latin typeface="Calibri"/>
                  <a:cs typeface="Calibri"/>
                </a:rPr>
                <a:t>утверждении </a:t>
              </a:r>
              <a:r>
                <a:rPr sz="1200" dirty="0">
                  <a:latin typeface="Calibri"/>
                  <a:cs typeface="Calibri"/>
                </a:rPr>
                <a:t>Правил </a:t>
              </a:r>
              <a:r>
                <a:rPr sz="1200" spc="-5" dirty="0">
                  <a:latin typeface="Calibri"/>
                  <a:cs typeface="Calibri"/>
                </a:rPr>
                <a:t>проведения центром оценки квалификаций </a:t>
              </a:r>
              <a:r>
                <a:rPr sz="1200" dirty="0">
                  <a:latin typeface="Calibri"/>
                  <a:cs typeface="Calibri"/>
                </a:rPr>
                <a:t>независимой </a:t>
              </a:r>
              <a:r>
                <a:rPr sz="1200" spc="-5" dirty="0">
                  <a:latin typeface="Calibri"/>
                  <a:cs typeface="Calibri"/>
                </a:rPr>
                <a:t>оценки квалификации </a:t>
              </a:r>
              <a:r>
                <a:rPr sz="1200" dirty="0">
                  <a:latin typeface="Calibri"/>
                  <a:cs typeface="Calibri"/>
                </a:rPr>
                <a:t>в  </a:t>
              </a:r>
              <a:r>
                <a:rPr sz="1200" spc="-5" dirty="0">
                  <a:latin typeface="Calibri"/>
                  <a:cs typeface="Calibri"/>
                </a:rPr>
                <a:t>форме профессионального</a:t>
              </a:r>
              <a:r>
                <a:rPr sz="1200" spc="30" dirty="0">
                  <a:latin typeface="Calibri"/>
                  <a:cs typeface="Calibri"/>
                </a:rPr>
                <a:t> </a:t>
              </a:r>
              <a:r>
                <a:rPr sz="1200" spc="-5" dirty="0">
                  <a:latin typeface="Calibri"/>
                  <a:cs typeface="Calibri"/>
                </a:rPr>
                <a:t>экзамена"</a:t>
              </a:r>
              <a:endParaRPr sz="1200">
                <a:latin typeface="Calibri"/>
                <a:cs typeface="Calibri"/>
              </a:endParaRPr>
            </a:p>
            <a:p>
              <a:pPr marL="4218305">
                <a:lnSpc>
                  <a:spcPct val="100000"/>
                </a:lnSpc>
                <a:spcBef>
                  <a:spcPts val="170"/>
                </a:spcBef>
              </a:pPr>
              <a:r>
                <a:rPr sz="1400" spc="-5" dirty="0">
                  <a:solidFill>
                    <a:srgbClr val="001F5F"/>
                  </a:solidFill>
                  <a:latin typeface="Calibri"/>
                  <a:cs typeface="Calibri"/>
                </a:rPr>
                <a:t>Приказы </a:t>
              </a:r>
              <a:r>
                <a:rPr sz="1400" spc="-10" dirty="0">
                  <a:solidFill>
                    <a:srgbClr val="001F5F"/>
                  </a:solidFill>
                  <a:latin typeface="Calibri"/>
                  <a:cs typeface="Calibri"/>
                </a:rPr>
                <a:t>Минтруда России </a:t>
              </a:r>
              <a:r>
                <a:rPr sz="1400" dirty="0">
                  <a:solidFill>
                    <a:srgbClr val="001F5F"/>
                  </a:solidFill>
                  <a:latin typeface="Calibri"/>
                  <a:cs typeface="Calibri"/>
                </a:rPr>
                <a:t>об</a:t>
              </a:r>
              <a:r>
                <a:rPr sz="1400" spc="5" dirty="0">
                  <a:solidFill>
                    <a:srgbClr val="001F5F"/>
                  </a:solidFill>
                  <a:latin typeface="Calibri"/>
                  <a:cs typeface="Calibri"/>
                </a:rPr>
                <a:t> </a:t>
              </a:r>
              <a:r>
                <a:rPr sz="1400" spc="-5" dirty="0">
                  <a:solidFill>
                    <a:srgbClr val="001F5F"/>
                  </a:solidFill>
                  <a:latin typeface="Calibri"/>
                  <a:cs typeface="Calibri"/>
                </a:rPr>
                <a:t>утверждении: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216" name="object 15"/>
            <p:cNvSpPr/>
            <p:nvPr/>
          </p:nvSpPr>
          <p:spPr>
            <a:xfrm>
              <a:off x="1774698" y="3278885"/>
              <a:ext cx="10116820" cy="550545"/>
            </a:xfrm>
            <a:custGeom>
              <a:avLst/>
              <a:gdLst/>
              <a:ahLst/>
              <a:cxnLst/>
              <a:rect l="l" t="t" r="r" b="b"/>
              <a:pathLst>
                <a:path w="10116820" h="550545">
                  <a:moveTo>
                    <a:pt x="10024618" y="0"/>
                  </a:moveTo>
                  <a:lnTo>
                    <a:pt x="91693" y="0"/>
                  </a:lnTo>
                  <a:lnTo>
                    <a:pt x="55989" y="7201"/>
                  </a:lnTo>
                  <a:lnTo>
                    <a:pt x="26844" y="26844"/>
                  </a:lnTo>
                  <a:lnTo>
                    <a:pt x="7201" y="55989"/>
                  </a:lnTo>
                  <a:lnTo>
                    <a:pt x="0" y="91693"/>
                  </a:lnTo>
                  <a:lnTo>
                    <a:pt x="0" y="458469"/>
                  </a:lnTo>
                  <a:lnTo>
                    <a:pt x="7201" y="494174"/>
                  </a:lnTo>
                  <a:lnTo>
                    <a:pt x="26844" y="523319"/>
                  </a:lnTo>
                  <a:lnTo>
                    <a:pt x="55989" y="542962"/>
                  </a:lnTo>
                  <a:lnTo>
                    <a:pt x="91693" y="550163"/>
                  </a:lnTo>
                  <a:lnTo>
                    <a:pt x="10024618" y="550163"/>
                  </a:lnTo>
                  <a:lnTo>
                    <a:pt x="10060322" y="542962"/>
                  </a:lnTo>
                  <a:lnTo>
                    <a:pt x="10089467" y="523319"/>
                  </a:lnTo>
                  <a:lnTo>
                    <a:pt x="10109110" y="494174"/>
                  </a:lnTo>
                  <a:lnTo>
                    <a:pt x="10116312" y="458469"/>
                  </a:lnTo>
                  <a:lnTo>
                    <a:pt x="10116312" y="91693"/>
                  </a:lnTo>
                  <a:lnTo>
                    <a:pt x="10109110" y="55989"/>
                  </a:lnTo>
                  <a:lnTo>
                    <a:pt x="10089467" y="26844"/>
                  </a:lnTo>
                  <a:lnTo>
                    <a:pt x="10060322" y="7201"/>
                  </a:lnTo>
                  <a:lnTo>
                    <a:pt x="10024618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16"/>
            <p:cNvSpPr/>
            <p:nvPr/>
          </p:nvSpPr>
          <p:spPr>
            <a:xfrm>
              <a:off x="1774698" y="3278885"/>
              <a:ext cx="10116820" cy="550545"/>
            </a:xfrm>
            <a:custGeom>
              <a:avLst/>
              <a:gdLst/>
              <a:ahLst/>
              <a:cxnLst/>
              <a:rect l="l" t="t" r="r" b="b"/>
              <a:pathLst>
                <a:path w="10116820" h="550545">
                  <a:moveTo>
                    <a:pt x="0" y="91693"/>
                  </a:moveTo>
                  <a:lnTo>
                    <a:pt x="7201" y="55989"/>
                  </a:lnTo>
                  <a:lnTo>
                    <a:pt x="26844" y="26844"/>
                  </a:lnTo>
                  <a:lnTo>
                    <a:pt x="55989" y="7201"/>
                  </a:lnTo>
                  <a:lnTo>
                    <a:pt x="91693" y="0"/>
                  </a:lnTo>
                  <a:lnTo>
                    <a:pt x="10024618" y="0"/>
                  </a:lnTo>
                  <a:lnTo>
                    <a:pt x="10060322" y="7201"/>
                  </a:lnTo>
                  <a:lnTo>
                    <a:pt x="10089467" y="26844"/>
                  </a:lnTo>
                  <a:lnTo>
                    <a:pt x="10109110" y="55989"/>
                  </a:lnTo>
                  <a:lnTo>
                    <a:pt x="10116312" y="91693"/>
                  </a:lnTo>
                  <a:lnTo>
                    <a:pt x="10116312" y="458469"/>
                  </a:lnTo>
                  <a:lnTo>
                    <a:pt x="10109110" y="494174"/>
                  </a:lnTo>
                  <a:lnTo>
                    <a:pt x="10089467" y="523319"/>
                  </a:lnTo>
                  <a:lnTo>
                    <a:pt x="10060322" y="542962"/>
                  </a:lnTo>
                  <a:lnTo>
                    <a:pt x="10024618" y="550163"/>
                  </a:lnTo>
                  <a:lnTo>
                    <a:pt x="91693" y="550163"/>
                  </a:lnTo>
                  <a:lnTo>
                    <a:pt x="55989" y="542962"/>
                  </a:lnTo>
                  <a:lnTo>
                    <a:pt x="26844" y="523319"/>
                  </a:lnTo>
                  <a:lnTo>
                    <a:pt x="7201" y="494174"/>
                  </a:lnTo>
                  <a:lnTo>
                    <a:pt x="0" y="458469"/>
                  </a:lnTo>
                  <a:lnTo>
                    <a:pt x="0" y="91693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17"/>
            <p:cNvSpPr txBox="1"/>
            <p:nvPr/>
          </p:nvSpPr>
          <p:spPr>
            <a:xfrm>
              <a:off x="1879219" y="3377691"/>
              <a:ext cx="9489439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ПОРЯДОК НАДЕЛЕНИЯ СОВЕТА ПО ПРОФЕССИОНАЛЬНЫМ КВАЛИФИКАЦИЯМ ПОЛНОМОЧИЯМИ ПО ОРГАНИЗАЦИИ ПРОВЕДЕНИЯ НЕЗАВИСИМОЙ</a:t>
              </a:r>
              <a:r>
                <a:rPr sz="1100" b="1" spc="-15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ОЦЕНКИ  </a:t>
              </a:r>
              <a:r>
                <a:rPr sz="1100" b="1" spc="-5" dirty="0">
                  <a:latin typeface="Calibri"/>
                  <a:cs typeface="Calibri"/>
                </a:rPr>
                <a:t>КВАЛИФИКАЦИИ </a:t>
              </a:r>
              <a:r>
                <a:rPr sz="1100" b="1" dirty="0">
                  <a:latin typeface="Calibri"/>
                  <a:cs typeface="Calibri"/>
                </a:rPr>
                <a:t>ПО ОПРЕДЕЛЕННОМУ ВИДУ ПРОФЕССИОНАЛЬНОЙ ДЕЯТЕЛЬНОСТИ И ПРЕКРАЩЕНИЯ ЭТИХ</a:t>
              </a:r>
              <a:r>
                <a:rPr sz="1100" b="1" spc="-85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ПОЛНОМОЧИЙ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19" name="object 18"/>
            <p:cNvSpPr/>
            <p:nvPr/>
          </p:nvSpPr>
          <p:spPr>
            <a:xfrm>
              <a:off x="1989582" y="4976621"/>
              <a:ext cx="9939655" cy="647700"/>
            </a:xfrm>
            <a:custGeom>
              <a:avLst/>
              <a:gdLst/>
              <a:ahLst/>
              <a:cxnLst/>
              <a:rect l="l" t="t" r="r" b="b"/>
              <a:pathLst>
                <a:path w="9939655" h="647700">
                  <a:moveTo>
                    <a:pt x="9831578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49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699"/>
                  </a:lnTo>
                  <a:lnTo>
                    <a:pt x="9831578" y="647699"/>
                  </a:lnTo>
                  <a:lnTo>
                    <a:pt x="9873573" y="639208"/>
                  </a:lnTo>
                  <a:lnTo>
                    <a:pt x="9907889" y="616061"/>
                  </a:lnTo>
                  <a:lnTo>
                    <a:pt x="9931036" y="581745"/>
                  </a:lnTo>
                  <a:lnTo>
                    <a:pt x="9939528" y="539749"/>
                  </a:lnTo>
                  <a:lnTo>
                    <a:pt x="9939528" y="107950"/>
                  </a:lnTo>
                  <a:lnTo>
                    <a:pt x="9931036" y="65954"/>
                  </a:lnTo>
                  <a:lnTo>
                    <a:pt x="9907889" y="31638"/>
                  </a:lnTo>
                  <a:lnTo>
                    <a:pt x="9873573" y="8491"/>
                  </a:lnTo>
                  <a:lnTo>
                    <a:pt x="9831578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19"/>
            <p:cNvSpPr/>
            <p:nvPr/>
          </p:nvSpPr>
          <p:spPr>
            <a:xfrm>
              <a:off x="1989582" y="4976621"/>
              <a:ext cx="9939655" cy="647700"/>
            </a:xfrm>
            <a:custGeom>
              <a:avLst/>
              <a:gdLst/>
              <a:ahLst/>
              <a:cxnLst/>
              <a:rect l="l" t="t" r="r" b="b"/>
              <a:pathLst>
                <a:path w="993965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9831578" y="0"/>
                  </a:lnTo>
                  <a:lnTo>
                    <a:pt x="9873573" y="8491"/>
                  </a:lnTo>
                  <a:lnTo>
                    <a:pt x="9907889" y="31638"/>
                  </a:lnTo>
                  <a:lnTo>
                    <a:pt x="9931036" y="65954"/>
                  </a:lnTo>
                  <a:lnTo>
                    <a:pt x="9939528" y="107950"/>
                  </a:lnTo>
                  <a:lnTo>
                    <a:pt x="9939528" y="539749"/>
                  </a:lnTo>
                  <a:lnTo>
                    <a:pt x="9931036" y="581745"/>
                  </a:lnTo>
                  <a:lnTo>
                    <a:pt x="9907889" y="616061"/>
                  </a:lnTo>
                  <a:lnTo>
                    <a:pt x="9873573" y="639208"/>
                  </a:lnTo>
                  <a:lnTo>
                    <a:pt x="9831578" y="647699"/>
                  </a:lnTo>
                  <a:lnTo>
                    <a:pt x="107950" y="647699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49"/>
                  </a:lnTo>
                  <a:lnTo>
                    <a:pt x="0" y="107950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0"/>
            <p:cNvSpPr txBox="1"/>
            <p:nvPr/>
          </p:nvSpPr>
          <p:spPr>
            <a:xfrm>
              <a:off x="2100198" y="5041010"/>
              <a:ext cx="9259570" cy="5078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ПОЛОЖЕНИЕ О РАЗРАБОТКЕ НАИМЕНОВАНИЙ </a:t>
              </a:r>
              <a:r>
                <a:rPr sz="1100" b="1" spc="-5" dirty="0">
                  <a:latin typeface="Calibri"/>
                  <a:cs typeface="Calibri"/>
                </a:rPr>
                <a:t>КВАЛИФИКАЦИЙ </a:t>
              </a:r>
              <a:r>
                <a:rPr sz="1100" b="1" dirty="0">
                  <a:latin typeface="Calibri"/>
                  <a:cs typeface="Calibri"/>
                </a:rPr>
                <a:t>И ТРЕБОВАНИЙ К </a:t>
              </a:r>
              <a:r>
                <a:rPr sz="1100" b="1" spc="-5" dirty="0">
                  <a:latin typeface="Calibri"/>
                  <a:cs typeface="Calibri"/>
                </a:rPr>
                <a:t>КВАЛИФИКАЦИИ, </a:t>
              </a:r>
              <a:r>
                <a:rPr sz="1100" b="1" dirty="0">
                  <a:latin typeface="Calibri"/>
                  <a:cs typeface="Calibri"/>
                </a:rPr>
                <a:t>НА СООТВЕТСТВИЕ КОТОРЫМ ПРОВОДИТСЯ  НЕЗАВИСИМАЯ ОЦЕНКА </a:t>
              </a:r>
              <a:r>
                <a:rPr sz="1100" b="1" spc="-5" dirty="0">
                  <a:latin typeface="Calibri"/>
                  <a:cs typeface="Calibri"/>
                </a:rPr>
                <a:t>КВАЛИФИКАЦИИ, </a:t>
              </a:r>
              <a:r>
                <a:rPr sz="1100" b="1" dirty="0">
                  <a:latin typeface="Calibri"/>
                  <a:cs typeface="Calibri"/>
                </a:rPr>
                <a:t>С УКАЗАНИЕМ СРОКОВ ДЕЙСТВИЯ СВИДЕТЕЛЬСТВ О КВАЛИФИКАЦИИ И ДОКУМЕНТОВ, НЕОБХОДИМЫХ ДЛЯ  ПРОХОЖДЕНИЯ СОИСКАТЕЛЕМ ПРОФЕССИОНАЛЬНОГО ЭКЗАМЕНА ПО СООТВЕТСТВУЮЩЕЙ</a:t>
              </a:r>
              <a:r>
                <a:rPr sz="1100" b="1" spc="-85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КВАЛИФИКАЦИИ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222" name="object 21"/>
            <p:cNvSpPr/>
            <p:nvPr/>
          </p:nvSpPr>
          <p:spPr>
            <a:xfrm>
              <a:off x="1945385" y="3829050"/>
              <a:ext cx="5447030" cy="708660"/>
            </a:xfrm>
            <a:custGeom>
              <a:avLst/>
              <a:gdLst/>
              <a:ahLst/>
              <a:cxnLst/>
              <a:rect l="l" t="t" r="r" b="b"/>
              <a:pathLst>
                <a:path w="5447030" h="708660">
                  <a:moveTo>
                    <a:pt x="5328666" y="0"/>
                  </a:moveTo>
                  <a:lnTo>
                    <a:pt x="118109" y="0"/>
                  </a:lnTo>
                  <a:lnTo>
                    <a:pt x="72116" y="9274"/>
                  </a:lnTo>
                  <a:lnTo>
                    <a:pt x="34575" y="34575"/>
                  </a:lnTo>
                  <a:lnTo>
                    <a:pt x="9274" y="72116"/>
                  </a:lnTo>
                  <a:lnTo>
                    <a:pt x="0" y="118110"/>
                  </a:lnTo>
                  <a:lnTo>
                    <a:pt x="0" y="590550"/>
                  </a:lnTo>
                  <a:lnTo>
                    <a:pt x="9274" y="636543"/>
                  </a:lnTo>
                  <a:lnTo>
                    <a:pt x="34575" y="674084"/>
                  </a:lnTo>
                  <a:lnTo>
                    <a:pt x="72116" y="699385"/>
                  </a:lnTo>
                  <a:lnTo>
                    <a:pt x="118109" y="708660"/>
                  </a:lnTo>
                  <a:lnTo>
                    <a:pt x="5328666" y="708660"/>
                  </a:lnTo>
                  <a:lnTo>
                    <a:pt x="5374659" y="699385"/>
                  </a:lnTo>
                  <a:lnTo>
                    <a:pt x="5412200" y="674084"/>
                  </a:lnTo>
                  <a:lnTo>
                    <a:pt x="5437501" y="636543"/>
                  </a:lnTo>
                  <a:lnTo>
                    <a:pt x="5446775" y="590550"/>
                  </a:lnTo>
                  <a:lnTo>
                    <a:pt x="5446775" y="118110"/>
                  </a:lnTo>
                  <a:lnTo>
                    <a:pt x="5437501" y="72116"/>
                  </a:lnTo>
                  <a:lnTo>
                    <a:pt x="5412200" y="34575"/>
                  </a:lnTo>
                  <a:lnTo>
                    <a:pt x="5374659" y="9274"/>
                  </a:lnTo>
                  <a:lnTo>
                    <a:pt x="5328666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"/>
            <p:cNvSpPr/>
            <p:nvPr/>
          </p:nvSpPr>
          <p:spPr>
            <a:xfrm>
              <a:off x="1945385" y="3829050"/>
              <a:ext cx="5447030" cy="708660"/>
            </a:xfrm>
            <a:custGeom>
              <a:avLst/>
              <a:gdLst/>
              <a:ahLst/>
              <a:cxnLst/>
              <a:rect l="l" t="t" r="r" b="b"/>
              <a:pathLst>
                <a:path w="5447030" h="708660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09" y="0"/>
                  </a:lnTo>
                  <a:lnTo>
                    <a:pt x="5328666" y="0"/>
                  </a:lnTo>
                  <a:lnTo>
                    <a:pt x="5374659" y="9274"/>
                  </a:lnTo>
                  <a:lnTo>
                    <a:pt x="5412200" y="34575"/>
                  </a:lnTo>
                  <a:lnTo>
                    <a:pt x="5437501" y="72116"/>
                  </a:lnTo>
                  <a:lnTo>
                    <a:pt x="5446775" y="118110"/>
                  </a:lnTo>
                  <a:lnTo>
                    <a:pt x="5446775" y="590550"/>
                  </a:lnTo>
                  <a:lnTo>
                    <a:pt x="5437501" y="636543"/>
                  </a:lnTo>
                  <a:lnTo>
                    <a:pt x="5412200" y="674084"/>
                  </a:lnTo>
                  <a:lnTo>
                    <a:pt x="5374659" y="699385"/>
                  </a:lnTo>
                  <a:lnTo>
                    <a:pt x="5328666" y="708660"/>
                  </a:lnTo>
                  <a:lnTo>
                    <a:pt x="118109" y="708660"/>
                  </a:lnTo>
                  <a:lnTo>
                    <a:pt x="72116" y="699385"/>
                  </a:lnTo>
                  <a:lnTo>
                    <a:pt x="34575" y="674084"/>
                  </a:lnTo>
                  <a:lnTo>
                    <a:pt x="9274" y="636543"/>
                  </a:lnTo>
                  <a:lnTo>
                    <a:pt x="0" y="590550"/>
                  </a:lnTo>
                  <a:lnTo>
                    <a:pt x="0" y="118110"/>
                  </a:lnTo>
                  <a:close/>
                </a:path>
              </a:pathLst>
            </a:custGeom>
            <a:ln w="25907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3"/>
            <p:cNvSpPr txBox="1"/>
            <p:nvPr/>
          </p:nvSpPr>
          <p:spPr>
            <a:xfrm>
              <a:off x="2057780" y="3923919"/>
              <a:ext cx="5035550" cy="5078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ПОЛОЖЕНИЕ О ТРЕБОВАНИЯХ К ЦЕНТРАМ ОЦЕНКИ </a:t>
              </a:r>
              <a:r>
                <a:rPr sz="1100" b="1" spc="-5" dirty="0">
                  <a:latin typeface="Calibri"/>
                  <a:cs typeface="Calibri"/>
                </a:rPr>
                <a:t>КВАЛИФИКАЦИЙ </a:t>
              </a:r>
              <a:r>
                <a:rPr sz="1100" b="1" dirty="0">
                  <a:latin typeface="Calibri"/>
                  <a:cs typeface="Calibri"/>
                </a:rPr>
                <a:t>И ПОРЯДКЕ  ОТБОРА ОРГАНИЗАЦИЙ ДЛЯ НАДЕЛЕНИЯ ИХ ПОЛНОМОЧИЯМИ ПО</a:t>
              </a:r>
              <a:r>
                <a:rPr sz="1100" b="1" spc="-9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ПРОВЕДЕНИЮ  НЕЗАВИСИМОЙ ОЦЕНКИ </a:t>
              </a:r>
              <a:r>
                <a:rPr sz="1100" b="1" spc="-5" dirty="0">
                  <a:latin typeface="Calibri"/>
                  <a:cs typeface="Calibri"/>
                </a:rPr>
                <a:t>КВАЛИФИКАЦИИ </a:t>
              </a:r>
              <a:r>
                <a:rPr sz="1100" b="1" dirty="0">
                  <a:latin typeface="Calibri"/>
                  <a:cs typeface="Calibri"/>
                </a:rPr>
                <a:t>И ПРЕКРАЩЕНИЯ ЭТИХ</a:t>
              </a:r>
              <a:r>
                <a:rPr sz="1100" b="1" spc="-10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ПОЛНОМОЧИЙ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25" name="object 24"/>
            <p:cNvSpPr/>
            <p:nvPr/>
          </p:nvSpPr>
          <p:spPr>
            <a:xfrm>
              <a:off x="1774698" y="2984754"/>
              <a:ext cx="10116820" cy="302260"/>
            </a:xfrm>
            <a:custGeom>
              <a:avLst/>
              <a:gdLst/>
              <a:ahLst/>
              <a:cxnLst/>
              <a:rect l="l" t="t" r="r" b="b"/>
              <a:pathLst>
                <a:path w="10116820" h="302260">
                  <a:moveTo>
                    <a:pt x="10066020" y="0"/>
                  </a:moveTo>
                  <a:lnTo>
                    <a:pt x="50291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2"/>
                  </a:lnTo>
                  <a:lnTo>
                    <a:pt x="0" y="251460"/>
                  </a:lnTo>
                  <a:lnTo>
                    <a:pt x="3946" y="271051"/>
                  </a:lnTo>
                  <a:lnTo>
                    <a:pt x="14716" y="287035"/>
                  </a:lnTo>
                  <a:lnTo>
                    <a:pt x="30700" y="297805"/>
                  </a:lnTo>
                  <a:lnTo>
                    <a:pt x="50291" y="301751"/>
                  </a:lnTo>
                  <a:lnTo>
                    <a:pt x="10066020" y="301751"/>
                  </a:lnTo>
                  <a:lnTo>
                    <a:pt x="10085611" y="297805"/>
                  </a:lnTo>
                  <a:lnTo>
                    <a:pt x="10101595" y="287035"/>
                  </a:lnTo>
                  <a:lnTo>
                    <a:pt x="10112365" y="271051"/>
                  </a:lnTo>
                  <a:lnTo>
                    <a:pt x="10116312" y="251460"/>
                  </a:lnTo>
                  <a:lnTo>
                    <a:pt x="10116312" y="50292"/>
                  </a:lnTo>
                  <a:lnTo>
                    <a:pt x="10112365" y="30700"/>
                  </a:lnTo>
                  <a:lnTo>
                    <a:pt x="10101595" y="14716"/>
                  </a:lnTo>
                  <a:lnTo>
                    <a:pt x="10085611" y="394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5"/>
            <p:cNvSpPr/>
            <p:nvPr/>
          </p:nvSpPr>
          <p:spPr>
            <a:xfrm>
              <a:off x="1774698" y="2984754"/>
              <a:ext cx="10116820" cy="302260"/>
            </a:xfrm>
            <a:custGeom>
              <a:avLst/>
              <a:gdLst/>
              <a:ahLst/>
              <a:cxnLst/>
              <a:rect l="l" t="t" r="r" b="b"/>
              <a:pathLst>
                <a:path w="10116820" h="302260">
                  <a:moveTo>
                    <a:pt x="0" y="50292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1" y="0"/>
                  </a:lnTo>
                  <a:lnTo>
                    <a:pt x="10066020" y="0"/>
                  </a:lnTo>
                  <a:lnTo>
                    <a:pt x="10085611" y="3946"/>
                  </a:lnTo>
                  <a:lnTo>
                    <a:pt x="10101595" y="14716"/>
                  </a:lnTo>
                  <a:lnTo>
                    <a:pt x="10112365" y="30700"/>
                  </a:lnTo>
                  <a:lnTo>
                    <a:pt x="10116312" y="50292"/>
                  </a:lnTo>
                  <a:lnTo>
                    <a:pt x="10116312" y="251460"/>
                  </a:lnTo>
                  <a:lnTo>
                    <a:pt x="10112365" y="271051"/>
                  </a:lnTo>
                  <a:lnTo>
                    <a:pt x="10101595" y="287035"/>
                  </a:lnTo>
                  <a:lnTo>
                    <a:pt x="10085611" y="297805"/>
                  </a:lnTo>
                  <a:lnTo>
                    <a:pt x="10066020" y="301751"/>
                  </a:lnTo>
                  <a:lnTo>
                    <a:pt x="50291" y="301751"/>
                  </a:lnTo>
                  <a:lnTo>
                    <a:pt x="30700" y="297805"/>
                  </a:lnTo>
                  <a:lnTo>
                    <a:pt x="14716" y="287035"/>
                  </a:lnTo>
                  <a:lnTo>
                    <a:pt x="3946" y="271051"/>
                  </a:lnTo>
                  <a:lnTo>
                    <a:pt x="0" y="251460"/>
                  </a:lnTo>
                  <a:lnTo>
                    <a:pt x="0" y="50292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6"/>
            <p:cNvSpPr txBox="1"/>
            <p:nvPr/>
          </p:nvSpPr>
          <p:spPr>
            <a:xfrm>
              <a:off x="1867026" y="3042665"/>
              <a:ext cx="510159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ПРИМЕРНОЕ ПОЛОЖЕНИЕ О СОВЕТЕ ПО ПРОФЕССИОНАЛЬНЫМ</a:t>
              </a:r>
              <a:r>
                <a:rPr sz="1100" b="1" spc="-65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КВАЛИФИКАЦИЯМ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28" name="object 27"/>
            <p:cNvSpPr/>
            <p:nvPr/>
          </p:nvSpPr>
          <p:spPr>
            <a:xfrm>
              <a:off x="3646170" y="4536185"/>
              <a:ext cx="8272780" cy="431800"/>
            </a:xfrm>
            <a:custGeom>
              <a:avLst/>
              <a:gdLst/>
              <a:ahLst/>
              <a:cxnLst/>
              <a:rect l="l" t="t" r="r" b="b"/>
              <a:pathLst>
                <a:path w="8272780" h="431800">
                  <a:moveTo>
                    <a:pt x="8200389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1"/>
                  </a:lnTo>
                  <a:lnTo>
                    <a:pt x="8200389" y="431291"/>
                  </a:lnTo>
                  <a:lnTo>
                    <a:pt x="8228391" y="425650"/>
                  </a:lnTo>
                  <a:lnTo>
                    <a:pt x="8251237" y="410257"/>
                  </a:lnTo>
                  <a:lnTo>
                    <a:pt x="8266630" y="387411"/>
                  </a:lnTo>
                  <a:lnTo>
                    <a:pt x="8272272" y="359409"/>
                  </a:lnTo>
                  <a:lnTo>
                    <a:pt x="8272272" y="71881"/>
                  </a:lnTo>
                  <a:lnTo>
                    <a:pt x="8266630" y="43880"/>
                  </a:lnTo>
                  <a:lnTo>
                    <a:pt x="8251237" y="21034"/>
                  </a:lnTo>
                  <a:lnTo>
                    <a:pt x="8228391" y="5641"/>
                  </a:lnTo>
                  <a:lnTo>
                    <a:pt x="8200389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8"/>
            <p:cNvSpPr/>
            <p:nvPr/>
          </p:nvSpPr>
          <p:spPr>
            <a:xfrm>
              <a:off x="3646170" y="4536185"/>
              <a:ext cx="8272780" cy="431800"/>
            </a:xfrm>
            <a:custGeom>
              <a:avLst/>
              <a:gdLst/>
              <a:ahLst/>
              <a:cxnLst/>
              <a:rect l="l" t="t" r="r" b="b"/>
              <a:pathLst>
                <a:path w="8272780" h="431800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8200389" y="0"/>
                  </a:lnTo>
                  <a:lnTo>
                    <a:pt x="8228391" y="5641"/>
                  </a:lnTo>
                  <a:lnTo>
                    <a:pt x="8251237" y="21034"/>
                  </a:lnTo>
                  <a:lnTo>
                    <a:pt x="8266630" y="43880"/>
                  </a:lnTo>
                  <a:lnTo>
                    <a:pt x="8272272" y="71881"/>
                  </a:lnTo>
                  <a:lnTo>
                    <a:pt x="8272272" y="359409"/>
                  </a:lnTo>
                  <a:lnTo>
                    <a:pt x="8266630" y="387411"/>
                  </a:lnTo>
                  <a:lnTo>
                    <a:pt x="8251237" y="410257"/>
                  </a:lnTo>
                  <a:lnTo>
                    <a:pt x="8228391" y="425650"/>
                  </a:lnTo>
                  <a:lnTo>
                    <a:pt x="8200389" y="431291"/>
                  </a:lnTo>
                  <a:lnTo>
                    <a:pt x="71881" y="431291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9"/>
            <p:cNvSpPr txBox="1"/>
            <p:nvPr/>
          </p:nvSpPr>
          <p:spPr>
            <a:xfrm>
              <a:off x="3746119" y="4575555"/>
              <a:ext cx="7654925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ПОЛОЖЕНИЕ ОБ АПЕЛЛЯЦИОННОЙ КОМИССИИ ПО РАССМОТРЕНИЮ ЖАЛОБ, СВЯЗАННЫХ С РЕЗУЛЬТАТАМИ</a:t>
              </a:r>
              <a:r>
                <a:rPr sz="1100" b="1" spc="-13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ПРОХОЖДЕНИЯ  ПРОФЕССИОНАЛЬНОГО ЭКЗАМЕНА И ВЫДАЧЕЙ СВИДЕТЕЛЬСТВА О</a:t>
              </a:r>
              <a:r>
                <a:rPr sz="1100" b="1" spc="-14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КВАЛИФИКАЦИИ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31" name="object 30"/>
            <p:cNvSpPr/>
            <p:nvPr/>
          </p:nvSpPr>
          <p:spPr>
            <a:xfrm>
              <a:off x="1989582" y="5868161"/>
              <a:ext cx="3889375" cy="539750"/>
            </a:xfrm>
            <a:custGeom>
              <a:avLst/>
              <a:gdLst/>
              <a:ahLst/>
              <a:cxnLst/>
              <a:rect l="l" t="t" r="r" b="b"/>
              <a:pathLst>
                <a:path w="3889375" h="539750">
                  <a:moveTo>
                    <a:pt x="3799331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6" y="539496"/>
                  </a:lnTo>
                  <a:lnTo>
                    <a:pt x="3799331" y="539496"/>
                  </a:lnTo>
                  <a:lnTo>
                    <a:pt x="3834330" y="532429"/>
                  </a:lnTo>
                  <a:lnTo>
                    <a:pt x="3862911" y="513159"/>
                  </a:lnTo>
                  <a:lnTo>
                    <a:pt x="3882181" y="484578"/>
                  </a:lnTo>
                  <a:lnTo>
                    <a:pt x="3889248" y="449580"/>
                  </a:lnTo>
                  <a:lnTo>
                    <a:pt x="3889248" y="89915"/>
                  </a:lnTo>
                  <a:lnTo>
                    <a:pt x="3882181" y="54917"/>
                  </a:lnTo>
                  <a:lnTo>
                    <a:pt x="3862911" y="26336"/>
                  </a:lnTo>
                  <a:lnTo>
                    <a:pt x="3834330" y="7066"/>
                  </a:lnTo>
                  <a:lnTo>
                    <a:pt x="3799331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31"/>
            <p:cNvSpPr/>
            <p:nvPr/>
          </p:nvSpPr>
          <p:spPr>
            <a:xfrm>
              <a:off x="1989582" y="5868161"/>
              <a:ext cx="3889375" cy="539750"/>
            </a:xfrm>
            <a:custGeom>
              <a:avLst/>
              <a:gdLst/>
              <a:ahLst/>
              <a:cxnLst/>
              <a:rect l="l" t="t" r="r" b="b"/>
              <a:pathLst>
                <a:path w="3889375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3799331" y="0"/>
                  </a:lnTo>
                  <a:lnTo>
                    <a:pt x="3834330" y="7066"/>
                  </a:lnTo>
                  <a:lnTo>
                    <a:pt x="3862911" y="26336"/>
                  </a:lnTo>
                  <a:lnTo>
                    <a:pt x="3882181" y="54917"/>
                  </a:lnTo>
                  <a:lnTo>
                    <a:pt x="3889248" y="89915"/>
                  </a:lnTo>
                  <a:lnTo>
                    <a:pt x="3889248" y="449580"/>
                  </a:lnTo>
                  <a:lnTo>
                    <a:pt x="3882181" y="484578"/>
                  </a:lnTo>
                  <a:lnTo>
                    <a:pt x="3862911" y="513159"/>
                  </a:lnTo>
                  <a:lnTo>
                    <a:pt x="3834330" y="532429"/>
                  </a:lnTo>
                  <a:lnTo>
                    <a:pt x="3799331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32"/>
            <p:cNvSpPr txBox="1"/>
            <p:nvPr/>
          </p:nvSpPr>
          <p:spPr>
            <a:xfrm>
              <a:off x="2094738" y="5877661"/>
              <a:ext cx="3676014" cy="5078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ПРАВИЛА ФОРМИРОВАНИЯ И ВЕДЕНИЯ РЕЕСТРА</a:t>
              </a:r>
              <a:r>
                <a:rPr sz="1100" b="1" spc="-11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СВЕДЕНИЙ  О ПРОВЕДЕНИИ НЕЗАВИСИМОЙ ОЦЕНКИ </a:t>
              </a:r>
              <a:r>
                <a:rPr sz="1100" b="1" spc="-5" dirty="0">
                  <a:latin typeface="Calibri"/>
                  <a:cs typeface="Calibri"/>
                </a:rPr>
                <a:t>КВАЛИФИКАЦИИ  </a:t>
              </a:r>
              <a:r>
                <a:rPr sz="1100" b="1" dirty="0">
                  <a:latin typeface="Calibri"/>
                  <a:cs typeface="Calibri"/>
                </a:rPr>
                <a:t>И ДОСТУПА К СВЕДЕНИЯМ, СОДЕРЖАЩИМСЯ В</a:t>
              </a:r>
              <a:r>
                <a:rPr sz="1100" b="1" spc="-10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РЕЕСТРЕ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34" name="object 33"/>
            <p:cNvSpPr/>
            <p:nvPr/>
          </p:nvSpPr>
          <p:spPr>
            <a:xfrm>
              <a:off x="5798058" y="5868161"/>
              <a:ext cx="2818130" cy="556260"/>
            </a:xfrm>
            <a:custGeom>
              <a:avLst/>
              <a:gdLst/>
              <a:ahLst/>
              <a:cxnLst/>
              <a:rect l="l" t="t" r="r" b="b"/>
              <a:pathLst>
                <a:path w="2818129" h="556260">
                  <a:moveTo>
                    <a:pt x="2725166" y="0"/>
                  </a:moveTo>
                  <a:lnTo>
                    <a:pt x="92709" y="0"/>
                  </a:lnTo>
                  <a:lnTo>
                    <a:pt x="56632" y="7285"/>
                  </a:lnTo>
                  <a:lnTo>
                    <a:pt x="27162" y="27152"/>
                  </a:lnTo>
                  <a:lnTo>
                    <a:pt x="7288" y="56621"/>
                  </a:lnTo>
                  <a:lnTo>
                    <a:pt x="0" y="92709"/>
                  </a:lnTo>
                  <a:lnTo>
                    <a:pt x="0" y="463550"/>
                  </a:lnTo>
                  <a:lnTo>
                    <a:pt x="7288" y="499638"/>
                  </a:lnTo>
                  <a:lnTo>
                    <a:pt x="27162" y="529107"/>
                  </a:lnTo>
                  <a:lnTo>
                    <a:pt x="56632" y="548974"/>
                  </a:lnTo>
                  <a:lnTo>
                    <a:pt x="92709" y="556260"/>
                  </a:lnTo>
                  <a:lnTo>
                    <a:pt x="2725166" y="556260"/>
                  </a:lnTo>
                  <a:lnTo>
                    <a:pt x="2761243" y="548974"/>
                  </a:lnTo>
                  <a:lnTo>
                    <a:pt x="2790713" y="529107"/>
                  </a:lnTo>
                  <a:lnTo>
                    <a:pt x="2810587" y="499638"/>
                  </a:lnTo>
                  <a:lnTo>
                    <a:pt x="2817875" y="463550"/>
                  </a:lnTo>
                  <a:lnTo>
                    <a:pt x="2817875" y="92709"/>
                  </a:lnTo>
                  <a:lnTo>
                    <a:pt x="2810587" y="56621"/>
                  </a:lnTo>
                  <a:lnTo>
                    <a:pt x="2790713" y="27152"/>
                  </a:lnTo>
                  <a:lnTo>
                    <a:pt x="2761243" y="7285"/>
                  </a:lnTo>
                  <a:lnTo>
                    <a:pt x="2725166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34"/>
            <p:cNvSpPr/>
            <p:nvPr/>
          </p:nvSpPr>
          <p:spPr>
            <a:xfrm>
              <a:off x="5798058" y="5868161"/>
              <a:ext cx="2818130" cy="556260"/>
            </a:xfrm>
            <a:custGeom>
              <a:avLst/>
              <a:gdLst/>
              <a:ahLst/>
              <a:cxnLst/>
              <a:rect l="l" t="t" r="r" b="b"/>
              <a:pathLst>
                <a:path w="2818129" h="556260">
                  <a:moveTo>
                    <a:pt x="0" y="92709"/>
                  </a:moveTo>
                  <a:lnTo>
                    <a:pt x="7288" y="56621"/>
                  </a:lnTo>
                  <a:lnTo>
                    <a:pt x="27162" y="27152"/>
                  </a:lnTo>
                  <a:lnTo>
                    <a:pt x="56632" y="7285"/>
                  </a:lnTo>
                  <a:lnTo>
                    <a:pt x="92709" y="0"/>
                  </a:lnTo>
                  <a:lnTo>
                    <a:pt x="2725166" y="0"/>
                  </a:lnTo>
                  <a:lnTo>
                    <a:pt x="2761243" y="7285"/>
                  </a:lnTo>
                  <a:lnTo>
                    <a:pt x="2790713" y="27152"/>
                  </a:lnTo>
                  <a:lnTo>
                    <a:pt x="2810587" y="56621"/>
                  </a:lnTo>
                  <a:lnTo>
                    <a:pt x="2817875" y="92709"/>
                  </a:lnTo>
                  <a:lnTo>
                    <a:pt x="2817875" y="463550"/>
                  </a:lnTo>
                  <a:lnTo>
                    <a:pt x="2810587" y="499638"/>
                  </a:lnTo>
                  <a:lnTo>
                    <a:pt x="2790713" y="529107"/>
                  </a:lnTo>
                  <a:lnTo>
                    <a:pt x="2761243" y="548974"/>
                  </a:lnTo>
                  <a:lnTo>
                    <a:pt x="2725166" y="556260"/>
                  </a:lnTo>
                  <a:lnTo>
                    <a:pt x="92709" y="556260"/>
                  </a:lnTo>
                  <a:lnTo>
                    <a:pt x="56632" y="548974"/>
                  </a:lnTo>
                  <a:lnTo>
                    <a:pt x="27162" y="529107"/>
                  </a:lnTo>
                  <a:lnTo>
                    <a:pt x="7288" y="499638"/>
                  </a:lnTo>
                  <a:lnTo>
                    <a:pt x="0" y="463550"/>
                  </a:lnTo>
                  <a:lnTo>
                    <a:pt x="0" y="92709"/>
                  </a:lnTo>
                  <a:close/>
                </a:path>
              </a:pathLst>
            </a:custGeom>
            <a:ln w="2590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35"/>
            <p:cNvSpPr txBox="1"/>
            <p:nvPr/>
          </p:nvSpPr>
          <p:spPr>
            <a:xfrm>
              <a:off x="5903467" y="5886500"/>
              <a:ext cx="2604771" cy="5078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3175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ПЕРЕЧЕНЬ СВЕДЕНИЙ, СОДЕРЖАЩИХСЯ В  РЕЕСТРЕ СВЕДЕНИЙ О ПРОВЕДЕНИИ  НЕЗАВИСИМОЙ ОЦЕНКИ</a:t>
              </a:r>
              <a:r>
                <a:rPr sz="1100" b="1" spc="-45" dirty="0">
                  <a:latin typeface="Calibri"/>
                  <a:cs typeface="Calibri"/>
                </a:rPr>
                <a:t> </a:t>
              </a:r>
              <a:r>
                <a:rPr sz="1100" b="1" spc="-5" dirty="0">
                  <a:latin typeface="Calibri"/>
                  <a:cs typeface="Calibri"/>
                </a:rPr>
                <a:t>КВАЛИФИКАЦИИ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37" name="object 36"/>
            <p:cNvSpPr/>
            <p:nvPr/>
          </p:nvSpPr>
          <p:spPr>
            <a:xfrm>
              <a:off x="9047226" y="3815334"/>
              <a:ext cx="2845435" cy="684530"/>
            </a:xfrm>
            <a:custGeom>
              <a:avLst/>
              <a:gdLst/>
              <a:ahLst/>
              <a:cxnLst/>
              <a:rect l="l" t="t" r="r" b="b"/>
              <a:pathLst>
                <a:path w="2845434" h="684529">
                  <a:moveTo>
                    <a:pt x="2731262" y="0"/>
                  </a:moveTo>
                  <a:lnTo>
                    <a:pt x="114046" y="0"/>
                  </a:lnTo>
                  <a:lnTo>
                    <a:pt x="69651" y="8961"/>
                  </a:lnTo>
                  <a:lnTo>
                    <a:pt x="33400" y="33401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6" y="684276"/>
                  </a:lnTo>
                  <a:lnTo>
                    <a:pt x="2731262" y="684276"/>
                  </a:lnTo>
                  <a:lnTo>
                    <a:pt x="2775656" y="675314"/>
                  </a:lnTo>
                  <a:lnTo>
                    <a:pt x="2811907" y="650875"/>
                  </a:lnTo>
                  <a:lnTo>
                    <a:pt x="2836346" y="614624"/>
                  </a:lnTo>
                  <a:lnTo>
                    <a:pt x="2845307" y="570230"/>
                  </a:lnTo>
                  <a:lnTo>
                    <a:pt x="2845307" y="114046"/>
                  </a:lnTo>
                  <a:lnTo>
                    <a:pt x="2836346" y="69651"/>
                  </a:lnTo>
                  <a:lnTo>
                    <a:pt x="2811906" y="33401"/>
                  </a:lnTo>
                  <a:lnTo>
                    <a:pt x="2775656" y="8961"/>
                  </a:lnTo>
                  <a:lnTo>
                    <a:pt x="2731262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37"/>
            <p:cNvSpPr/>
            <p:nvPr/>
          </p:nvSpPr>
          <p:spPr>
            <a:xfrm>
              <a:off x="9047226" y="3815334"/>
              <a:ext cx="2845435" cy="684530"/>
            </a:xfrm>
            <a:custGeom>
              <a:avLst/>
              <a:gdLst/>
              <a:ahLst/>
              <a:cxnLst/>
              <a:rect l="l" t="t" r="r" b="b"/>
              <a:pathLst>
                <a:path w="2845434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1"/>
                  </a:lnTo>
                  <a:lnTo>
                    <a:pt x="69651" y="8961"/>
                  </a:lnTo>
                  <a:lnTo>
                    <a:pt x="114046" y="0"/>
                  </a:lnTo>
                  <a:lnTo>
                    <a:pt x="2731262" y="0"/>
                  </a:lnTo>
                  <a:lnTo>
                    <a:pt x="2775656" y="8961"/>
                  </a:lnTo>
                  <a:lnTo>
                    <a:pt x="2811906" y="33401"/>
                  </a:lnTo>
                  <a:lnTo>
                    <a:pt x="2836346" y="69651"/>
                  </a:lnTo>
                  <a:lnTo>
                    <a:pt x="2845307" y="114046"/>
                  </a:lnTo>
                  <a:lnTo>
                    <a:pt x="2845307" y="570230"/>
                  </a:lnTo>
                  <a:lnTo>
                    <a:pt x="2836346" y="614624"/>
                  </a:lnTo>
                  <a:lnTo>
                    <a:pt x="2811907" y="650875"/>
                  </a:lnTo>
                  <a:lnTo>
                    <a:pt x="2775656" y="675314"/>
                  </a:lnTo>
                  <a:lnTo>
                    <a:pt x="2731262" y="684276"/>
                  </a:lnTo>
                  <a:lnTo>
                    <a:pt x="114046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38"/>
            <p:cNvSpPr txBox="1"/>
            <p:nvPr/>
          </p:nvSpPr>
          <p:spPr>
            <a:xfrm>
              <a:off x="9160256" y="3897629"/>
              <a:ext cx="2604771" cy="5078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ПОРЯДОК ОСУЩЕСТВЛЕНИЯ  МОНИТОРИНГА И КОНТРОЛЯ В СФЕРЕ  НЕЗАВИСИМОЙ ОЦЕНКИ</a:t>
              </a:r>
              <a:r>
                <a:rPr sz="1100" b="1" spc="-50" dirty="0">
                  <a:latin typeface="Calibri"/>
                  <a:cs typeface="Calibri"/>
                </a:rPr>
                <a:t> </a:t>
              </a:r>
              <a:r>
                <a:rPr sz="1100" b="1" spc="-5" dirty="0">
                  <a:latin typeface="Calibri"/>
                  <a:cs typeface="Calibri"/>
                </a:rPr>
                <a:t>КВАЛИФИКАЦИИ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40" name="object 39"/>
            <p:cNvSpPr/>
            <p:nvPr/>
          </p:nvSpPr>
          <p:spPr>
            <a:xfrm>
              <a:off x="3214877" y="6442709"/>
              <a:ext cx="2735580" cy="353695"/>
            </a:xfrm>
            <a:custGeom>
              <a:avLst/>
              <a:gdLst/>
              <a:ahLst/>
              <a:cxnLst/>
              <a:rect l="l" t="t" r="r" b="b"/>
              <a:pathLst>
                <a:path w="2735579" h="353695">
                  <a:moveTo>
                    <a:pt x="2676652" y="0"/>
                  </a:moveTo>
                  <a:lnTo>
                    <a:pt x="58927" y="0"/>
                  </a:lnTo>
                  <a:lnTo>
                    <a:pt x="36004" y="4630"/>
                  </a:lnTo>
                  <a:lnTo>
                    <a:pt x="17272" y="17257"/>
                  </a:lnTo>
                  <a:lnTo>
                    <a:pt x="4635" y="35988"/>
                  </a:lnTo>
                  <a:lnTo>
                    <a:pt x="0" y="58927"/>
                  </a:lnTo>
                  <a:lnTo>
                    <a:pt x="0" y="294637"/>
                  </a:lnTo>
                  <a:lnTo>
                    <a:pt x="4635" y="317575"/>
                  </a:lnTo>
                  <a:lnTo>
                    <a:pt x="17272" y="336307"/>
                  </a:lnTo>
                  <a:lnTo>
                    <a:pt x="36004" y="348936"/>
                  </a:lnTo>
                  <a:lnTo>
                    <a:pt x="58927" y="353567"/>
                  </a:lnTo>
                  <a:lnTo>
                    <a:pt x="2676652" y="353567"/>
                  </a:lnTo>
                  <a:lnTo>
                    <a:pt x="2699575" y="348936"/>
                  </a:lnTo>
                  <a:lnTo>
                    <a:pt x="2718308" y="336307"/>
                  </a:lnTo>
                  <a:lnTo>
                    <a:pt x="2730944" y="317575"/>
                  </a:lnTo>
                  <a:lnTo>
                    <a:pt x="2735580" y="294637"/>
                  </a:lnTo>
                  <a:lnTo>
                    <a:pt x="2735580" y="58927"/>
                  </a:lnTo>
                  <a:lnTo>
                    <a:pt x="2730944" y="35988"/>
                  </a:lnTo>
                  <a:lnTo>
                    <a:pt x="2718308" y="17257"/>
                  </a:lnTo>
                  <a:lnTo>
                    <a:pt x="2699575" y="4630"/>
                  </a:lnTo>
                  <a:lnTo>
                    <a:pt x="267665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40"/>
            <p:cNvSpPr/>
            <p:nvPr/>
          </p:nvSpPr>
          <p:spPr>
            <a:xfrm>
              <a:off x="3214877" y="6442709"/>
              <a:ext cx="2735580" cy="353695"/>
            </a:xfrm>
            <a:custGeom>
              <a:avLst/>
              <a:gdLst/>
              <a:ahLst/>
              <a:cxnLst/>
              <a:rect l="l" t="t" r="r" b="b"/>
              <a:pathLst>
                <a:path w="2735579" h="353695">
                  <a:moveTo>
                    <a:pt x="0" y="58927"/>
                  </a:moveTo>
                  <a:lnTo>
                    <a:pt x="4635" y="35988"/>
                  </a:lnTo>
                  <a:lnTo>
                    <a:pt x="17272" y="17257"/>
                  </a:lnTo>
                  <a:lnTo>
                    <a:pt x="36004" y="4630"/>
                  </a:lnTo>
                  <a:lnTo>
                    <a:pt x="58927" y="0"/>
                  </a:lnTo>
                  <a:lnTo>
                    <a:pt x="2676652" y="0"/>
                  </a:lnTo>
                  <a:lnTo>
                    <a:pt x="2699575" y="4630"/>
                  </a:lnTo>
                  <a:lnTo>
                    <a:pt x="2718308" y="17257"/>
                  </a:lnTo>
                  <a:lnTo>
                    <a:pt x="2730944" y="35988"/>
                  </a:lnTo>
                  <a:lnTo>
                    <a:pt x="2735580" y="58927"/>
                  </a:lnTo>
                  <a:lnTo>
                    <a:pt x="2735580" y="294637"/>
                  </a:lnTo>
                  <a:lnTo>
                    <a:pt x="2730944" y="317575"/>
                  </a:lnTo>
                  <a:lnTo>
                    <a:pt x="2718308" y="336307"/>
                  </a:lnTo>
                  <a:lnTo>
                    <a:pt x="2699575" y="348936"/>
                  </a:lnTo>
                  <a:lnTo>
                    <a:pt x="2676652" y="353567"/>
                  </a:lnTo>
                  <a:lnTo>
                    <a:pt x="58927" y="353567"/>
                  </a:lnTo>
                  <a:lnTo>
                    <a:pt x="36004" y="348936"/>
                  </a:lnTo>
                  <a:lnTo>
                    <a:pt x="17272" y="336307"/>
                  </a:lnTo>
                  <a:lnTo>
                    <a:pt x="4635" y="317575"/>
                  </a:lnTo>
                  <a:lnTo>
                    <a:pt x="0" y="294637"/>
                  </a:lnTo>
                  <a:lnTo>
                    <a:pt x="0" y="5892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41"/>
            <p:cNvSpPr txBox="1"/>
            <p:nvPr/>
          </p:nvSpPr>
          <p:spPr>
            <a:xfrm>
              <a:off x="3310253" y="6444284"/>
              <a:ext cx="2527300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ФОРМА ЗАКЛЮЧЕНИЯ О</a:t>
              </a:r>
              <a:r>
                <a:rPr sz="1100" b="1" spc="-8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ПРОХОЖДЕНИИ  ПРОФЕССИОНАЛЬНОГО</a:t>
              </a:r>
              <a:r>
                <a:rPr sz="1100" b="1" spc="-6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ЭКЗАМЕНА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43" name="object 42"/>
            <p:cNvSpPr/>
            <p:nvPr/>
          </p:nvSpPr>
          <p:spPr>
            <a:xfrm>
              <a:off x="8975597" y="6442709"/>
              <a:ext cx="2932430" cy="367665"/>
            </a:xfrm>
            <a:custGeom>
              <a:avLst/>
              <a:gdLst/>
              <a:ahLst/>
              <a:cxnLst/>
              <a:rect l="l" t="t" r="r" b="b"/>
              <a:pathLst>
                <a:path w="2932429" h="367665">
                  <a:moveTo>
                    <a:pt x="2870961" y="0"/>
                  </a:moveTo>
                  <a:lnTo>
                    <a:pt x="61213" y="0"/>
                  </a:lnTo>
                  <a:lnTo>
                    <a:pt x="37397" y="4810"/>
                  </a:lnTo>
                  <a:lnTo>
                    <a:pt x="17938" y="17929"/>
                  </a:lnTo>
                  <a:lnTo>
                    <a:pt x="4814" y="37386"/>
                  </a:lnTo>
                  <a:lnTo>
                    <a:pt x="0" y="61213"/>
                  </a:lnTo>
                  <a:lnTo>
                    <a:pt x="0" y="306067"/>
                  </a:lnTo>
                  <a:lnTo>
                    <a:pt x="4814" y="329896"/>
                  </a:lnTo>
                  <a:lnTo>
                    <a:pt x="17938" y="349354"/>
                  </a:lnTo>
                  <a:lnTo>
                    <a:pt x="37397" y="362473"/>
                  </a:lnTo>
                  <a:lnTo>
                    <a:pt x="61213" y="367283"/>
                  </a:lnTo>
                  <a:lnTo>
                    <a:pt x="2870961" y="367283"/>
                  </a:lnTo>
                  <a:lnTo>
                    <a:pt x="2894778" y="362473"/>
                  </a:lnTo>
                  <a:lnTo>
                    <a:pt x="2914237" y="349354"/>
                  </a:lnTo>
                  <a:lnTo>
                    <a:pt x="2927361" y="329896"/>
                  </a:lnTo>
                  <a:lnTo>
                    <a:pt x="2932176" y="306067"/>
                  </a:lnTo>
                  <a:lnTo>
                    <a:pt x="2932176" y="61213"/>
                  </a:lnTo>
                  <a:lnTo>
                    <a:pt x="2927361" y="37386"/>
                  </a:lnTo>
                  <a:lnTo>
                    <a:pt x="2914237" y="17929"/>
                  </a:lnTo>
                  <a:lnTo>
                    <a:pt x="2894778" y="4810"/>
                  </a:lnTo>
                  <a:lnTo>
                    <a:pt x="2870961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43"/>
            <p:cNvSpPr/>
            <p:nvPr/>
          </p:nvSpPr>
          <p:spPr>
            <a:xfrm>
              <a:off x="8975597" y="6442709"/>
              <a:ext cx="2932430" cy="367665"/>
            </a:xfrm>
            <a:custGeom>
              <a:avLst/>
              <a:gdLst/>
              <a:ahLst/>
              <a:cxnLst/>
              <a:rect l="l" t="t" r="r" b="b"/>
              <a:pathLst>
                <a:path w="2932429" h="367665">
                  <a:moveTo>
                    <a:pt x="0" y="61213"/>
                  </a:moveTo>
                  <a:lnTo>
                    <a:pt x="4814" y="37386"/>
                  </a:lnTo>
                  <a:lnTo>
                    <a:pt x="17938" y="17929"/>
                  </a:lnTo>
                  <a:lnTo>
                    <a:pt x="37397" y="4810"/>
                  </a:lnTo>
                  <a:lnTo>
                    <a:pt x="61213" y="0"/>
                  </a:lnTo>
                  <a:lnTo>
                    <a:pt x="2870961" y="0"/>
                  </a:lnTo>
                  <a:lnTo>
                    <a:pt x="2894778" y="4810"/>
                  </a:lnTo>
                  <a:lnTo>
                    <a:pt x="2914237" y="17929"/>
                  </a:lnTo>
                  <a:lnTo>
                    <a:pt x="2927361" y="37386"/>
                  </a:lnTo>
                  <a:lnTo>
                    <a:pt x="2932176" y="61213"/>
                  </a:lnTo>
                  <a:lnTo>
                    <a:pt x="2932176" y="306067"/>
                  </a:lnTo>
                  <a:lnTo>
                    <a:pt x="2927361" y="329896"/>
                  </a:lnTo>
                  <a:lnTo>
                    <a:pt x="2914237" y="349354"/>
                  </a:lnTo>
                  <a:lnTo>
                    <a:pt x="2894778" y="362473"/>
                  </a:lnTo>
                  <a:lnTo>
                    <a:pt x="2870961" y="367283"/>
                  </a:lnTo>
                  <a:lnTo>
                    <a:pt x="61213" y="367283"/>
                  </a:lnTo>
                  <a:lnTo>
                    <a:pt x="37397" y="362473"/>
                  </a:lnTo>
                  <a:lnTo>
                    <a:pt x="17938" y="349354"/>
                  </a:lnTo>
                  <a:lnTo>
                    <a:pt x="4814" y="329896"/>
                  </a:lnTo>
                  <a:lnTo>
                    <a:pt x="0" y="306067"/>
                  </a:lnTo>
                  <a:lnTo>
                    <a:pt x="0" y="61213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44"/>
            <p:cNvSpPr txBox="1"/>
            <p:nvPr/>
          </p:nvSpPr>
          <p:spPr>
            <a:xfrm>
              <a:off x="9072753" y="6450685"/>
              <a:ext cx="2240915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ФОРМА БЛАНКА СВИДЕТЕЛЬСТВА О  </a:t>
              </a:r>
              <a:r>
                <a:rPr sz="1100" b="1" spc="-5" dirty="0">
                  <a:latin typeface="Calibri"/>
                  <a:cs typeface="Calibri"/>
                </a:rPr>
                <a:t>КВАЛИФИКАЦИИ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46" name="object 46"/>
            <p:cNvSpPr/>
            <p:nvPr/>
          </p:nvSpPr>
          <p:spPr>
            <a:xfrm>
              <a:off x="199644" y="2910827"/>
              <a:ext cx="1632204" cy="9814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47"/>
            <p:cNvSpPr/>
            <p:nvPr/>
          </p:nvSpPr>
          <p:spPr>
            <a:xfrm>
              <a:off x="294131" y="3041916"/>
              <a:ext cx="1476756" cy="7665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48"/>
            <p:cNvSpPr/>
            <p:nvPr/>
          </p:nvSpPr>
          <p:spPr>
            <a:xfrm>
              <a:off x="261365" y="2952750"/>
              <a:ext cx="1513840" cy="862965"/>
            </a:xfrm>
            <a:custGeom>
              <a:avLst/>
              <a:gdLst/>
              <a:ahLst/>
              <a:cxnLst/>
              <a:rect l="l" t="t" r="r" b="b"/>
              <a:pathLst>
                <a:path w="1513839" h="862964">
                  <a:moveTo>
                    <a:pt x="1369567" y="0"/>
                  </a:moveTo>
                  <a:lnTo>
                    <a:pt x="143764" y="0"/>
                  </a:lnTo>
                  <a:lnTo>
                    <a:pt x="98322" y="7331"/>
                  </a:lnTo>
                  <a:lnTo>
                    <a:pt x="58858" y="27744"/>
                  </a:lnTo>
                  <a:lnTo>
                    <a:pt x="27737" y="58869"/>
                  </a:lnTo>
                  <a:lnTo>
                    <a:pt x="7329" y="98332"/>
                  </a:lnTo>
                  <a:lnTo>
                    <a:pt x="0" y="143763"/>
                  </a:lnTo>
                  <a:lnTo>
                    <a:pt x="0" y="718819"/>
                  </a:lnTo>
                  <a:lnTo>
                    <a:pt x="7329" y="764251"/>
                  </a:lnTo>
                  <a:lnTo>
                    <a:pt x="27737" y="803714"/>
                  </a:lnTo>
                  <a:lnTo>
                    <a:pt x="58858" y="834839"/>
                  </a:lnTo>
                  <a:lnTo>
                    <a:pt x="98322" y="855252"/>
                  </a:lnTo>
                  <a:lnTo>
                    <a:pt x="143764" y="862583"/>
                  </a:lnTo>
                  <a:lnTo>
                    <a:pt x="1369567" y="862583"/>
                  </a:lnTo>
                  <a:lnTo>
                    <a:pt x="1414999" y="855252"/>
                  </a:lnTo>
                  <a:lnTo>
                    <a:pt x="1454462" y="834839"/>
                  </a:lnTo>
                  <a:lnTo>
                    <a:pt x="1485587" y="803714"/>
                  </a:lnTo>
                  <a:lnTo>
                    <a:pt x="1506000" y="764251"/>
                  </a:lnTo>
                  <a:lnTo>
                    <a:pt x="1513332" y="718819"/>
                  </a:lnTo>
                  <a:lnTo>
                    <a:pt x="1513332" y="143763"/>
                  </a:lnTo>
                  <a:lnTo>
                    <a:pt x="1506000" y="98332"/>
                  </a:lnTo>
                  <a:lnTo>
                    <a:pt x="1485587" y="58869"/>
                  </a:lnTo>
                  <a:lnTo>
                    <a:pt x="1454462" y="27744"/>
                  </a:lnTo>
                  <a:lnTo>
                    <a:pt x="1414999" y="7331"/>
                  </a:lnTo>
                  <a:lnTo>
                    <a:pt x="1369567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49"/>
            <p:cNvSpPr/>
            <p:nvPr/>
          </p:nvSpPr>
          <p:spPr>
            <a:xfrm>
              <a:off x="261365" y="2952750"/>
              <a:ext cx="1513840" cy="862965"/>
            </a:xfrm>
            <a:custGeom>
              <a:avLst/>
              <a:gdLst/>
              <a:ahLst/>
              <a:cxnLst/>
              <a:rect l="l" t="t" r="r" b="b"/>
              <a:pathLst>
                <a:path w="1513839" h="862964">
                  <a:moveTo>
                    <a:pt x="0" y="143763"/>
                  </a:moveTo>
                  <a:lnTo>
                    <a:pt x="7329" y="98332"/>
                  </a:lnTo>
                  <a:lnTo>
                    <a:pt x="27737" y="58869"/>
                  </a:lnTo>
                  <a:lnTo>
                    <a:pt x="58858" y="27744"/>
                  </a:lnTo>
                  <a:lnTo>
                    <a:pt x="98322" y="7331"/>
                  </a:lnTo>
                  <a:lnTo>
                    <a:pt x="143764" y="0"/>
                  </a:lnTo>
                  <a:lnTo>
                    <a:pt x="1369567" y="0"/>
                  </a:lnTo>
                  <a:lnTo>
                    <a:pt x="1414999" y="7331"/>
                  </a:lnTo>
                  <a:lnTo>
                    <a:pt x="1454462" y="27744"/>
                  </a:lnTo>
                  <a:lnTo>
                    <a:pt x="1485587" y="58869"/>
                  </a:lnTo>
                  <a:lnTo>
                    <a:pt x="1506000" y="98332"/>
                  </a:lnTo>
                  <a:lnTo>
                    <a:pt x="1513332" y="143763"/>
                  </a:lnTo>
                  <a:lnTo>
                    <a:pt x="1513332" y="718819"/>
                  </a:lnTo>
                  <a:lnTo>
                    <a:pt x="1506000" y="764251"/>
                  </a:lnTo>
                  <a:lnTo>
                    <a:pt x="1485587" y="803714"/>
                  </a:lnTo>
                  <a:lnTo>
                    <a:pt x="1454462" y="834839"/>
                  </a:lnTo>
                  <a:lnTo>
                    <a:pt x="1414999" y="855252"/>
                  </a:lnTo>
                  <a:lnTo>
                    <a:pt x="1369567" y="862583"/>
                  </a:lnTo>
                  <a:lnTo>
                    <a:pt x="143764" y="862583"/>
                  </a:lnTo>
                  <a:lnTo>
                    <a:pt x="98322" y="855252"/>
                  </a:lnTo>
                  <a:lnTo>
                    <a:pt x="58858" y="834839"/>
                  </a:lnTo>
                  <a:lnTo>
                    <a:pt x="27737" y="803714"/>
                  </a:lnTo>
                  <a:lnTo>
                    <a:pt x="7329" y="764251"/>
                  </a:lnTo>
                  <a:lnTo>
                    <a:pt x="0" y="718819"/>
                  </a:lnTo>
                  <a:lnTo>
                    <a:pt x="0" y="14376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50"/>
            <p:cNvSpPr txBox="1"/>
            <p:nvPr/>
          </p:nvSpPr>
          <p:spPr>
            <a:xfrm>
              <a:off x="415848" y="3100451"/>
              <a:ext cx="12026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Приказ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№ 758н</a:t>
              </a:r>
              <a:r>
                <a:rPr sz="1200" spc="-6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от 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19 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декабря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2016  </a:t>
              </a:r>
              <a:r>
                <a:rPr sz="1200" spc="-15" dirty="0">
                  <a:solidFill>
                    <a:srgbClr val="FFFFFF"/>
                  </a:solidFill>
                  <a:latin typeface="Calibri"/>
                  <a:cs typeface="Calibri"/>
                </a:rPr>
                <a:t>года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51" name="object 51"/>
            <p:cNvSpPr/>
            <p:nvPr/>
          </p:nvSpPr>
          <p:spPr>
            <a:xfrm>
              <a:off x="199644" y="3773436"/>
              <a:ext cx="1775460" cy="8397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52"/>
            <p:cNvSpPr/>
            <p:nvPr/>
          </p:nvSpPr>
          <p:spPr>
            <a:xfrm>
              <a:off x="271272" y="3925849"/>
              <a:ext cx="1667255" cy="5836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53"/>
            <p:cNvSpPr/>
            <p:nvPr/>
          </p:nvSpPr>
          <p:spPr>
            <a:xfrm>
              <a:off x="261365" y="3815334"/>
              <a:ext cx="1656714" cy="721360"/>
            </a:xfrm>
            <a:custGeom>
              <a:avLst/>
              <a:gdLst/>
              <a:ahLst/>
              <a:cxnLst/>
              <a:rect l="l" t="t" r="r" b="b"/>
              <a:pathLst>
                <a:path w="1656714" h="721360">
                  <a:moveTo>
                    <a:pt x="1536446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2"/>
                  </a:lnTo>
                  <a:lnTo>
                    <a:pt x="1536446" y="720852"/>
                  </a:lnTo>
                  <a:lnTo>
                    <a:pt x="1583185" y="711402"/>
                  </a:lnTo>
                  <a:lnTo>
                    <a:pt x="1621377" y="685641"/>
                  </a:lnTo>
                  <a:lnTo>
                    <a:pt x="1647138" y="647449"/>
                  </a:lnTo>
                  <a:lnTo>
                    <a:pt x="1656588" y="600710"/>
                  </a:lnTo>
                  <a:lnTo>
                    <a:pt x="1656588" y="120142"/>
                  </a:lnTo>
                  <a:lnTo>
                    <a:pt x="1647138" y="73402"/>
                  </a:lnTo>
                  <a:lnTo>
                    <a:pt x="1621377" y="35210"/>
                  </a:lnTo>
                  <a:lnTo>
                    <a:pt x="1583185" y="9449"/>
                  </a:lnTo>
                  <a:lnTo>
                    <a:pt x="1536446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54"/>
            <p:cNvSpPr/>
            <p:nvPr/>
          </p:nvSpPr>
          <p:spPr>
            <a:xfrm>
              <a:off x="261365" y="3815334"/>
              <a:ext cx="1656714" cy="721360"/>
            </a:xfrm>
            <a:custGeom>
              <a:avLst/>
              <a:gdLst/>
              <a:ahLst/>
              <a:cxnLst/>
              <a:rect l="l" t="t" r="r" b="b"/>
              <a:pathLst>
                <a:path w="1656714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1536446" y="0"/>
                  </a:lnTo>
                  <a:lnTo>
                    <a:pt x="1583185" y="9449"/>
                  </a:lnTo>
                  <a:lnTo>
                    <a:pt x="1621377" y="35210"/>
                  </a:lnTo>
                  <a:lnTo>
                    <a:pt x="1647138" y="73402"/>
                  </a:lnTo>
                  <a:lnTo>
                    <a:pt x="1656588" y="120142"/>
                  </a:lnTo>
                  <a:lnTo>
                    <a:pt x="1656588" y="600710"/>
                  </a:lnTo>
                  <a:lnTo>
                    <a:pt x="1647138" y="647449"/>
                  </a:lnTo>
                  <a:lnTo>
                    <a:pt x="1621377" y="685641"/>
                  </a:lnTo>
                  <a:lnTo>
                    <a:pt x="1583185" y="711402"/>
                  </a:lnTo>
                  <a:lnTo>
                    <a:pt x="1536446" y="720852"/>
                  </a:lnTo>
                  <a:lnTo>
                    <a:pt x="120142" y="720852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55"/>
            <p:cNvSpPr txBox="1"/>
            <p:nvPr/>
          </p:nvSpPr>
          <p:spPr>
            <a:xfrm>
              <a:off x="392379" y="3983735"/>
              <a:ext cx="139255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Приказ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№ 759н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от</a:t>
              </a:r>
              <a:r>
                <a:rPr sz="1200" spc="-6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19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56" name="object 56"/>
            <p:cNvSpPr txBox="1"/>
            <p:nvPr/>
          </p:nvSpPr>
          <p:spPr>
            <a:xfrm>
              <a:off x="474675" y="4166870"/>
              <a:ext cx="122872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декабря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2016</a:t>
              </a:r>
              <a:r>
                <a:rPr sz="1200" spc="-5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spc="-15" dirty="0">
                  <a:solidFill>
                    <a:srgbClr val="FFFFFF"/>
                  </a:solidFill>
                  <a:latin typeface="Calibri"/>
                  <a:cs typeface="Calibri"/>
                </a:rPr>
                <a:t>года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57" name="object 57"/>
            <p:cNvSpPr/>
            <p:nvPr/>
          </p:nvSpPr>
          <p:spPr>
            <a:xfrm>
              <a:off x="7356347" y="3773436"/>
              <a:ext cx="1775459" cy="8031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58"/>
            <p:cNvSpPr/>
            <p:nvPr/>
          </p:nvSpPr>
          <p:spPr>
            <a:xfrm>
              <a:off x="7426452" y="3907561"/>
              <a:ext cx="1667255" cy="5836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59"/>
            <p:cNvSpPr/>
            <p:nvPr/>
          </p:nvSpPr>
          <p:spPr>
            <a:xfrm>
              <a:off x="7418069" y="3815334"/>
              <a:ext cx="1656714" cy="684530"/>
            </a:xfrm>
            <a:custGeom>
              <a:avLst/>
              <a:gdLst/>
              <a:ahLst/>
              <a:cxnLst/>
              <a:rect l="l" t="t" r="r" b="b"/>
              <a:pathLst>
                <a:path w="1656715" h="684529">
                  <a:moveTo>
                    <a:pt x="1542541" y="0"/>
                  </a:moveTo>
                  <a:lnTo>
                    <a:pt x="114046" y="0"/>
                  </a:lnTo>
                  <a:lnTo>
                    <a:pt x="69651" y="8961"/>
                  </a:lnTo>
                  <a:lnTo>
                    <a:pt x="33400" y="33401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6" y="684276"/>
                  </a:lnTo>
                  <a:lnTo>
                    <a:pt x="1542541" y="684276"/>
                  </a:lnTo>
                  <a:lnTo>
                    <a:pt x="1586936" y="675314"/>
                  </a:lnTo>
                  <a:lnTo>
                    <a:pt x="1623186" y="650875"/>
                  </a:lnTo>
                  <a:lnTo>
                    <a:pt x="1647626" y="614624"/>
                  </a:lnTo>
                  <a:lnTo>
                    <a:pt x="1656587" y="570230"/>
                  </a:lnTo>
                  <a:lnTo>
                    <a:pt x="1656587" y="114046"/>
                  </a:lnTo>
                  <a:lnTo>
                    <a:pt x="1647626" y="69651"/>
                  </a:lnTo>
                  <a:lnTo>
                    <a:pt x="1623186" y="33401"/>
                  </a:lnTo>
                  <a:lnTo>
                    <a:pt x="1586936" y="8961"/>
                  </a:lnTo>
                  <a:lnTo>
                    <a:pt x="1542541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60"/>
            <p:cNvSpPr/>
            <p:nvPr/>
          </p:nvSpPr>
          <p:spPr>
            <a:xfrm>
              <a:off x="7418069" y="3815334"/>
              <a:ext cx="1656714" cy="684530"/>
            </a:xfrm>
            <a:custGeom>
              <a:avLst/>
              <a:gdLst/>
              <a:ahLst/>
              <a:cxnLst/>
              <a:rect l="l" t="t" r="r" b="b"/>
              <a:pathLst>
                <a:path w="1656715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1"/>
                  </a:lnTo>
                  <a:lnTo>
                    <a:pt x="69651" y="8961"/>
                  </a:lnTo>
                  <a:lnTo>
                    <a:pt x="114046" y="0"/>
                  </a:lnTo>
                  <a:lnTo>
                    <a:pt x="1542541" y="0"/>
                  </a:lnTo>
                  <a:lnTo>
                    <a:pt x="1586936" y="8961"/>
                  </a:lnTo>
                  <a:lnTo>
                    <a:pt x="1623186" y="33401"/>
                  </a:lnTo>
                  <a:lnTo>
                    <a:pt x="1647626" y="69651"/>
                  </a:lnTo>
                  <a:lnTo>
                    <a:pt x="1656587" y="114046"/>
                  </a:lnTo>
                  <a:lnTo>
                    <a:pt x="1656587" y="570230"/>
                  </a:lnTo>
                  <a:lnTo>
                    <a:pt x="1647626" y="614624"/>
                  </a:lnTo>
                  <a:lnTo>
                    <a:pt x="1623186" y="650875"/>
                  </a:lnTo>
                  <a:lnTo>
                    <a:pt x="1586936" y="675314"/>
                  </a:lnTo>
                  <a:lnTo>
                    <a:pt x="1542541" y="684276"/>
                  </a:lnTo>
                  <a:lnTo>
                    <a:pt x="114046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61"/>
            <p:cNvSpPr txBox="1"/>
            <p:nvPr/>
          </p:nvSpPr>
          <p:spPr>
            <a:xfrm>
              <a:off x="7548499" y="3965702"/>
              <a:ext cx="1392555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Приказ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№ 729н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от</a:t>
              </a:r>
              <a:r>
                <a:rPr sz="1200" spc="-6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14</a:t>
              </a:r>
              <a:endParaRPr sz="1200">
                <a:latin typeface="Calibri"/>
                <a:cs typeface="Calibri"/>
              </a:endParaRPr>
            </a:p>
            <a:p>
              <a:pPr marL="635" algn="ctr">
                <a:lnSpc>
                  <a:spcPct val="100000"/>
                </a:lnSpc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декабря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2016</a:t>
              </a:r>
              <a:r>
                <a:rPr sz="1200" spc="-5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spc="-15" dirty="0">
                  <a:solidFill>
                    <a:srgbClr val="FFFFFF"/>
                  </a:solidFill>
                  <a:latin typeface="Calibri"/>
                  <a:cs typeface="Calibri"/>
                </a:rPr>
                <a:t>года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62" name="object 62"/>
            <p:cNvSpPr/>
            <p:nvPr/>
          </p:nvSpPr>
          <p:spPr>
            <a:xfrm>
              <a:off x="199644" y="4494250"/>
              <a:ext cx="3503676" cy="5501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63"/>
            <p:cNvSpPr/>
            <p:nvPr/>
          </p:nvSpPr>
          <p:spPr>
            <a:xfrm>
              <a:off x="498348" y="4593374"/>
              <a:ext cx="2904743" cy="4007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64"/>
            <p:cNvSpPr/>
            <p:nvPr/>
          </p:nvSpPr>
          <p:spPr>
            <a:xfrm>
              <a:off x="261365" y="4536185"/>
              <a:ext cx="3385185" cy="431800"/>
            </a:xfrm>
            <a:custGeom>
              <a:avLst/>
              <a:gdLst/>
              <a:ahLst/>
              <a:cxnLst/>
              <a:rect l="l" t="t" r="r" b="b"/>
              <a:pathLst>
                <a:path w="3385185" h="431800">
                  <a:moveTo>
                    <a:pt x="3312922" y="0"/>
                  </a:moveTo>
                  <a:lnTo>
                    <a:pt x="71882" y="0"/>
                  </a:lnTo>
                  <a:lnTo>
                    <a:pt x="43901" y="5641"/>
                  </a:lnTo>
                  <a:lnTo>
                    <a:pt x="21053" y="21034"/>
                  </a:lnTo>
                  <a:lnTo>
                    <a:pt x="5648" y="43880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8" y="387411"/>
                  </a:lnTo>
                  <a:lnTo>
                    <a:pt x="21053" y="410257"/>
                  </a:lnTo>
                  <a:lnTo>
                    <a:pt x="43901" y="425650"/>
                  </a:lnTo>
                  <a:lnTo>
                    <a:pt x="71882" y="431291"/>
                  </a:lnTo>
                  <a:lnTo>
                    <a:pt x="3312922" y="431291"/>
                  </a:lnTo>
                  <a:lnTo>
                    <a:pt x="3340923" y="425650"/>
                  </a:lnTo>
                  <a:lnTo>
                    <a:pt x="3363769" y="410257"/>
                  </a:lnTo>
                  <a:lnTo>
                    <a:pt x="3379162" y="387411"/>
                  </a:lnTo>
                  <a:lnTo>
                    <a:pt x="3384804" y="359409"/>
                  </a:lnTo>
                  <a:lnTo>
                    <a:pt x="3384804" y="71881"/>
                  </a:lnTo>
                  <a:lnTo>
                    <a:pt x="3379162" y="43880"/>
                  </a:lnTo>
                  <a:lnTo>
                    <a:pt x="3363769" y="21034"/>
                  </a:lnTo>
                  <a:lnTo>
                    <a:pt x="3340923" y="5641"/>
                  </a:lnTo>
                  <a:lnTo>
                    <a:pt x="3312922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65"/>
            <p:cNvSpPr/>
            <p:nvPr/>
          </p:nvSpPr>
          <p:spPr>
            <a:xfrm>
              <a:off x="261365" y="4536185"/>
              <a:ext cx="3385185" cy="431800"/>
            </a:xfrm>
            <a:custGeom>
              <a:avLst/>
              <a:gdLst/>
              <a:ahLst/>
              <a:cxnLst/>
              <a:rect l="l" t="t" r="r" b="b"/>
              <a:pathLst>
                <a:path w="3385185" h="431800">
                  <a:moveTo>
                    <a:pt x="0" y="71881"/>
                  </a:moveTo>
                  <a:lnTo>
                    <a:pt x="5648" y="43880"/>
                  </a:lnTo>
                  <a:lnTo>
                    <a:pt x="21053" y="21034"/>
                  </a:lnTo>
                  <a:lnTo>
                    <a:pt x="43901" y="5641"/>
                  </a:lnTo>
                  <a:lnTo>
                    <a:pt x="71882" y="0"/>
                  </a:lnTo>
                  <a:lnTo>
                    <a:pt x="3312922" y="0"/>
                  </a:lnTo>
                  <a:lnTo>
                    <a:pt x="3340923" y="5641"/>
                  </a:lnTo>
                  <a:lnTo>
                    <a:pt x="3363769" y="21034"/>
                  </a:lnTo>
                  <a:lnTo>
                    <a:pt x="3379162" y="43880"/>
                  </a:lnTo>
                  <a:lnTo>
                    <a:pt x="3384804" y="71881"/>
                  </a:lnTo>
                  <a:lnTo>
                    <a:pt x="3384804" y="359409"/>
                  </a:lnTo>
                  <a:lnTo>
                    <a:pt x="3379162" y="387411"/>
                  </a:lnTo>
                  <a:lnTo>
                    <a:pt x="3363769" y="410257"/>
                  </a:lnTo>
                  <a:lnTo>
                    <a:pt x="3340923" y="425650"/>
                  </a:lnTo>
                  <a:lnTo>
                    <a:pt x="3312922" y="431291"/>
                  </a:lnTo>
                  <a:lnTo>
                    <a:pt x="71882" y="431291"/>
                  </a:lnTo>
                  <a:lnTo>
                    <a:pt x="43901" y="425650"/>
                  </a:lnTo>
                  <a:lnTo>
                    <a:pt x="21053" y="410257"/>
                  </a:lnTo>
                  <a:lnTo>
                    <a:pt x="5648" y="387411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66"/>
            <p:cNvSpPr txBox="1"/>
            <p:nvPr/>
          </p:nvSpPr>
          <p:spPr>
            <a:xfrm>
              <a:off x="620064" y="4651247"/>
              <a:ext cx="266446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Приказ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№ 701н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от 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01 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декабря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2016</a:t>
              </a:r>
              <a:r>
                <a:rPr sz="1200" spc="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spc="-15" dirty="0">
                  <a:solidFill>
                    <a:srgbClr val="FFFFFF"/>
                  </a:solidFill>
                  <a:latin typeface="Calibri"/>
                  <a:cs typeface="Calibri"/>
                </a:rPr>
                <a:t>года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67" name="object 67"/>
            <p:cNvSpPr/>
            <p:nvPr/>
          </p:nvSpPr>
          <p:spPr>
            <a:xfrm>
              <a:off x="199644" y="4925567"/>
              <a:ext cx="1847088" cy="7665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68"/>
            <p:cNvSpPr/>
            <p:nvPr/>
          </p:nvSpPr>
          <p:spPr>
            <a:xfrm>
              <a:off x="306324" y="5041391"/>
              <a:ext cx="1667256" cy="5836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69"/>
            <p:cNvSpPr/>
            <p:nvPr/>
          </p:nvSpPr>
          <p:spPr>
            <a:xfrm>
              <a:off x="261365" y="4967478"/>
              <a:ext cx="1728470" cy="647700"/>
            </a:xfrm>
            <a:custGeom>
              <a:avLst/>
              <a:gdLst/>
              <a:ahLst/>
              <a:cxnLst/>
              <a:rect l="l" t="t" r="r" b="b"/>
              <a:pathLst>
                <a:path w="1728470" h="647700">
                  <a:moveTo>
                    <a:pt x="1620266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1620266" y="647700"/>
                  </a:lnTo>
                  <a:lnTo>
                    <a:pt x="1662261" y="639208"/>
                  </a:lnTo>
                  <a:lnTo>
                    <a:pt x="1696577" y="616061"/>
                  </a:lnTo>
                  <a:lnTo>
                    <a:pt x="1719724" y="581745"/>
                  </a:lnTo>
                  <a:lnTo>
                    <a:pt x="1728215" y="539750"/>
                  </a:lnTo>
                  <a:lnTo>
                    <a:pt x="1728215" y="107950"/>
                  </a:lnTo>
                  <a:lnTo>
                    <a:pt x="1719724" y="65954"/>
                  </a:lnTo>
                  <a:lnTo>
                    <a:pt x="1696577" y="31638"/>
                  </a:lnTo>
                  <a:lnTo>
                    <a:pt x="1662261" y="8491"/>
                  </a:lnTo>
                  <a:lnTo>
                    <a:pt x="162026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70"/>
            <p:cNvSpPr/>
            <p:nvPr/>
          </p:nvSpPr>
          <p:spPr>
            <a:xfrm>
              <a:off x="261365" y="4967478"/>
              <a:ext cx="1728470" cy="647700"/>
            </a:xfrm>
            <a:custGeom>
              <a:avLst/>
              <a:gdLst/>
              <a:ahLst/>
              <a:cxnLst/>
              <a:rect l="l" t="t" r="r" b="b"/>
              <a:pathLst>
                <a:path w="1728470" h="647700">
                  <a:moveTo>
                    <a:pt x="0" y="107950"/>
                  </a:moveTo>
                  <a:lnTo>
                    <a:pt x="8483" y="65954"/>
                  </a:lnTo>
                  <a:lnTo>
                    <a:pt x="31619" y="31638"/>
                  </a:lnTo>
                  <a:lnTo>
                    <a:pt x="65933" y="8491"/>
                  </a:lnTo>
                  <a:lnTo>
                    <a:pt x="107950" y="0"/>
                  </a:lnTo>
                  <a:lnTo>
                    <a:pt x="1620266" y="0"/>
                  </a:lnTo>
                  <a:lnTo>
                    <a:pt x="1662261" y="8491"/>
                  </a:lnTo>
                  <a:lnTo>
                    <a:pt x="1696577" y="31638"/>
                  </a:lnTo>
                  <a:lnTo>
                    <a:pt x="1719724" y="65954"/>
                  </a:lnTo>
                  <a:lnTo>
                    <a:pt x="1728215" y="107950"/>
                  </a:lnTo>
                  <a:lnTo>
                    <a:pt x="1728215" y="539750"/>
                  </a:lnTo>
                  <a:lnTo>
                    <a:pt x="1719724" y="581745"/>
                  </a:lnTo>
                  <a:lnTo>
                    <a:pt x="1696577" y="616061"/>
                  </a:lnTo>
                  <a:lnTo>
                    <a:pt x="1662261" y="639208"/>
                  </a:lnTo>
                  <a:lnTo>
                    <a:pt x="1620266" y="647700"/>
                  </a:lnTo>
                  <a:lnTo>
                    <a:pt x="107950" y="647700"/>
                  </a:lnTo>
                  <a:lnTo>
                    <a:pt x="65933" y="639208"/>
                  </a:lnTo>
                  <a:lnTo>
                    <a:pt x="31619" y="616061"/>
                  </a:lnTo>
                  <a:lnTo>
                    <a:pt x="8483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71"/>
            <p:cNvSpPr txBox="1"/>
            <p:nvPr/>
          </p:nvSpPr>
          <p:spPr>
            <a:xfrm>
              <a:off x="428346" y="5099939"/>
              <a:ext cx="1392555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4615" marR="5080" indent="-82550">
                <a:lnSpc>
                  <a:spcPct val="100000"/>
                </a:lnSpc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Приказ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№ 726н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от</a:t>
              </a:r>
              <a:r>
                <a:rPr sz="1200" spc="-6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12  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декабря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2016</a:t>
              </a:r>
              <a:r>
                <a:rPr sz="1200" spc="-5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spc="-15" dirty="0">
                  <a:solidFill>
                    <a:srgbClr val="FFFFFF"/>
                  </a:solidFill>
                  <a:latin typeface="Calibri"/>
                  <a:cs typeface="Calibri"/>
                </a:rPr>
                <a:t>года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72" name="object 72"/>
            <p:cNvSpPr/>
            <p:nvPr/>
          </p:nvSpPr>
          <p:spPr>
            <a:xfrm>
              <a:off x="199644" y="5609844"/>
              <a:ext cx="3432048" cy="33525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73"/>
            <p:cNvSpPr/>
            <p:nvPr/>
          </p:nvSpPr>
          <p:spPr>
            <a:xfrm>
              <a:off x="495300" y="5600700"/>
              <a:ext cx="2837688" cy="40077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74"/>
            <p:cNvSpPr/>
            <p:nvPr/>
          </p:nvSpPr>
          <p:spPr>
            <a:xfrm>
              <a:off x="261365" y="5651753"/>
              <a:ext cx="3313429" cy="216535"/>
            </a:xfrm>
            <a:custGeom>
              <a:avLst/>
              <a:gdLst/>
              <a:ahLst/>
              <a:cxnLst/>
              <a:rect l="l" t="t" r="r" b="b"/>
              <a:pathLst>
                <a:path w="3313429" h="216535">
                  <a:moveTo>
                    <a:pt x="3277108" y="0"/>
                  </a:moveTo>
                  <a:lnTo>
                    <a:pt x="36068" y="0"/>
                  </a:lnTo>
                  <a:lnTo>
                    <a:pt x="22031" y="2835"/>
                  </a:lnTo>
                  <a:lnTo>
                    <a:pt x="10566" y="10566"/>
                  </a:lnTo>
                  <a:lnTo>
                    <a:pt x="2835" y="22031"/>
                  </a:lnTo>
                  <a:lnTo>
                    <a:pt x="0" y="36068"/>
                  </a:lnTo>
                  <a:lnTo>
                    <a:pt x="0" y="180340"/>
                  </a:lnTo>
                  <a:lnTo>
                    <a:pt x="2835" y="194376"/>
                  </a:lnTo>
                  <a:lnTo>
                    <a:pt x="10566" y="205841"/>
                  </a:lnTo>
                  <a:lnTo>
                    <a:pt x="22031" y="213572"/>
                  </a:lnTo>
                  <a:lnTo>
                    <a:pt x="36068" y="216408"/>
                  </a:lnTo>
                  <a:lnTo>
                    <a:pt x="3277108" y="216408"/>
                  </a:lnTo>
                  <a:lnTo>
                    <a:pt x="3291155" y="213572"/>
                  </a:lnTo>
                  <a:lnTo>
                    <a:pt x="3302619" y="205841"/>
                  </a:lnTo>
                  <a:lnTo>
                    <a:pt x="3310344" y="194376"/>
                  </a:lnTo>
                  <a:lnTo>
                    <a:pt x="3313176" y="180340"/>
                  </a:lnTo>
                  <a:lnTo>
                    <a:pt x="3313176" y="36068"/>
                  </a:lnTo>
                  <a:lnTo>
                    <a:pt x="3310344" y="22031"/>
                  </a:lnTo>
                  <a:lnTo>
                    <a:pt x="3302619" y="10566"/>
                  </a:lnTo>
                  <a:lnTo>
                    <a:pt x="3291155" y="2835"/>
                  </a:lnTo>
                  <a:lnTo>
                    <a:pt x="3277108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75"/>
            <p:cNvSpPr/>
            <p:nvPr/>
          </p:nvSpPr>
          <p:spPr>
            <a:xfrm>
              <a:off x="261365" y="5651753"/>
              <a:ext cx="3313429" cy="216535"/>
            </a:xfrm>
            <a:custGeom>
              <a:avLst/>
              <a:gdLst/>
              <a:ahLst/>
              <a:cxnLst/>
              <a:rect l="l" t="t" r="r" b="b"/>
              <a:pathLst>
                <a:path w="3313429" h="216535">
                  <a:moveTo>
                    <a:pt x="0" y="36068"/>
                  </a:moveTo>
                  <a:lnTo>
                    <a:pt x="2835" y="22031"/>
                  </a:lnTo>
                  <a:lnTo>
                    <a:pt x="10566" y="10566"/>
                  </a:lnTo>
                  <a:lnTo>
                    <a:pt x="22031" y="2835"/>
                  </a:lnTo>
                  <a:lnTo>
                    <a:pt x="36068" y="0"/>
                  </a:lnTo>
                  <a:lnTo>
                    <a:pt x="3277108" y="0"/>
                  </a:lnTo>
                  <a:lnTo>
                    <a:pt x="3291155" y="2835"/>
                  </a:lnTo>
                  <a:lnTo>
                    <a:pt x="3302619" y="10566"/>
                  </a:lnTo>
                  <a:lnTo>
                    <a:pt x="3310344" y="22031"/>
                  </a:lnTo>
                  <a:lnTo>
                    <a:pt x="3313176" y="36068"/>
                  </a:lnTo>
                  <a:lnTo>
                    <a:pt x="3313176" y="180340"/>
                  </a:lnTo>
                  <a:lnTo>
                    <a:pt x="3310344" y="194376"/>
                  </a:lnTo>
                  <a:lnTo>
                    <a:pt x="3302619" y="205841"/>
                  </a:lnTo>
                  <a:lnTo>
                    <a:pt x="3291155" y="213572"/>
                  </a:lnTo>
                  <a:lnTo>
                    <a:pt x="3277108" y="216408"/>
                  </a:lnTo>
                  <a:lnTo>
                    <a:pt x="36068" y="216408"/>
                  </a:lnTo>
                  <a:lnTo>
                    <a:pt x="22031" y="213572"/>
                  </a:lnTo>
                  <a:lnTo>
                    <a:pt x="10566" y="205841"/>
                  </a:lnTo>
                  <a:lnTo>
                    <a:pt x="2835" y="194376"/>
                  </a:lnTo>
                  <a:lnTo>
                    <a:pt x="0" y="180340"/>
                  </a:lnTo>
                  <a:lnTo>
                    <a:pt x="0" y="360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76"/>
            <p:cNvSpPr txBox="1"/>
            <p:nvPr/>
          </p:nvSpPr>
          <p:spPr>
            <a:xfrm>
              <a:off x="617322" y="5661964"/>
              <a:ext cx="9954259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3058795" algn="l"/>
                </a:tabLst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Приказ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№ 601н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от 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01 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ноября</a:t>
              </a:r>
              <a:r>
                <a:rPr sz="1200" spc="9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2016</a:t>
              </a:r>
              <a:r>
                <a:rPr sz="1200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spc="-15" dirty="0">
                  <a:solidFill>
                    <a:srgbClr val="FFFFFF"/>
                  </a:solidFill>
                  <a:latin typeface="Calibri"/>
                  <a:cs typeface="Calibri"/>
                </a:rPr>
                <a:t>года	</a:t>
              </a:r>
              <a:r>
                <a:rPr sz="1100" b="1" dirty="0">
                  <a:latin typeface="Calibri"/>
                  <a:cs typeface="Calibri"/>
                </a:rPr>
                <a:t>ПОЛОЖЕНИЕ О РАЗРАБОТКЕ ОЦЕНОЧНЫХ СРЕДСТВ ДЛЯ ПРОВЕДЕНИЯ НЕЗАВИСИМОЙ ОЦЕНКИ</a:t>
              </a:r>
              <a:r>
                <a:rPr sz="1100" b="1" spc="-60" dirty="0">
                  <a:latin typeface="Calibri"/>
                  <a:cs typeface="Calibri"/>
                </a:rPr>
                <a:t> </a:t>
              </a:r>
              <a:r>
                <a:rPr sz="1100" b="1" spc="-5" dirty="0">
                  <a:latin typeface="Calibri"/>
                  <a:cs typeface="Calibri"/>
                </a:rPr>
                <a:t>КВАЛИФИКАЦИИ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77" name="object 77"/>
            <p:cNvSpPr/>
            <p:nvPr/>
          </p:nvSpPr>
          <p:spPr>
            <a:xfrm>
              <a:off x="199644" y="5826252"/>
              <a:ext cx="1847088" cy="6933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78"/>
            <p:cNvSpPr/>
            <p:nvPr/>
          </p:nvSpPr>
          <p:spPr>
            <a:xfrm>
              <a:off x="306324" y="5905500"/>
              <a:ext cx="1632204" cy="58366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79"/>
            <p:cNvSpPr/>
            <p:nvPr/>
          </p:nvSpPr>
          <p:spPr>
            <a:xfrm>
              <a:off x="261365" y="5868161"/>
              <a:ext cx="1728470" cy="574675"/>
            </a:xfrm>
            <a:custGeom>
              <a:avLst/>
              <a:gdLst/>
              <a:ahLst/>
              <a:cxnLst/>
              <a:rect l="l" t="t" r="r" b="b"/>
              <a:pathLst>
                <a:path w="1728470" h="574675">
                  <a:moveTo>
                    <a:pt x="1632458" y="0"/>
                  </a:moveTo>
                  <a:lnTo>
                    <a:pt x="95758" y="0"/>
                  </a:lnTo>
                  <a:lnTo>
                    <a:pt x="58485" y="7525"/>
                  </a:lnTo>
                  <a:lnTo>
                    <a:pt x="28047" y="28047"/>
                  </a:lnTo>
                  <a:lnTo>
                    <a:pt x="7525" y="58485"/>
                  </a:lnTo>
                  <a:lnTo>
                    <a:pt x="0" y="95757"/>
                  </a:lnTo>
                  <a:lnTo>
                    <a:pt x="0" y="478789"/>
                  </a:lnTo>
                  <a:lnTo>
                    <a:pt x="7525" y="516062"/>
                  </a:lnTo>
                  <a:lnTo>
                    <a:pt x="28047" y="546500"/>
                  </a:lnTo>
                  <a:lnTo>
                    <a:pt x="58485" y="567022"/>
                  </a:lnTo>
                  <a:lnTo>
                    <a:pt x="95758" y="574547"/>
                  </a:lnTo>
                  <a:lnTo>
                    <a:pt x="1632458" y="574547"/>
                  </a:lnTo>
                  <a:lnTo>
                    <a:pt x="1669708" y="567022"/>
                  </a:lnTo>
                  <a:lnTo>
                    <a:pt x="1700149" y="546500"/>
                  </a:lnTo>
                  <a:lnTo>
                    <a:pt x="1720683" y="516062"/>
                  </a:lnTo>
                  <a:lnTo>
                    <a:pt x="1728215" y="478789"/>
                  </a:lnTo>
                  <a:lnTo>
                    <a:pt x="1728215" y="95757"/>
                  </a:lnTo>
                  <a:lnTo>
                    <a:pt x="1720683" y="58485"/>
                  </a:lnTo>
                  <a:lnTo>
                    <a:pt x="1700149" y="28047"/>
                  </a:lnTo>
                  <a:lnTo>
                    <a:pt x="1669708" y="7525"/>
                  </a:lnTo>
                  <a:lnTo>
                    <a:pt x="1632458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80"/>
            <p:cNvSpPr/>
            <p:nvPr/>
          </p:nvSpPr>
          <p:spPr>
            <a:xfrm>
              <a:off x="261365" y="5868161"/>
              <a:ext cx="1728470" cy="574675"/>
            </a:xfrm>
            <a:custGeom>
              <a:avLst/>
              <a:gdLst/>
              <a:ahLst/>
              <a:cxnLst/>
              <a:rect l="l" t="t" r="r" b="b"/>
              <a:pathLst>
                <a:path w="1728470" h="574675">
                  <a:moveTo>
                    <a:pt x="0" y="95757"/>
                  </a:moveTo>
                  <a:lnTo>
                    <a:pt x="7525" y="58485"/>
                  </a:lnTo>
                  <a:lnTo>
                    <a:pt x="28047" y="28047"/>
                  </a:lnTo>
                  <a:lnTo>
                    <a:pt x="58485" y="7525"/>
                  </a:lnTo>
                  <a:lnTo>
                    <a:pt x="95758" y="0"/>
                  </a:lnTo>
                  <a:lnTo>
                    <a:pt x="1632458" y="0"/>
                  </a:lnTo>
                  <a:lnTo>
                    <a:pt x="1669708" y="7525"/>
                  </a:lnTo>
                  <a:lnTo>
                    <a:pt x="1700149" y="28047"/>
                  </a:lnTo>
                  <a:lnTo>
                    <a:pt x="1720683" y="58485"/>
                  </a:lnTo>
                  <a:lnTo>
                    <a:pt x="1728215" y="95757"/>
                  </a:lnTo>
                  <a:lnTo>
                    <a:pt x="1728215" y="478789"/>
                  </a:lnTo>
                  <a:lnTo>
                    <a:pt x="1720683" y="516062"/>
                  </a:lnTo>
                  <a:lnTo>
                    <a:pt x="1700149" y="546500"/>
                  </a:lnTo>
                  <a:lnTo>
                    <a:pt x="1669708" y="567022"/>
                  </a:lnTo>
                  <a:lnTo>
                    <a:pt x="1632458" y="574547"/>
                  </a:lnTo>
                  <a:lnTo>
                    <a:pt x="95758" y="574547"/>
                  </a:lnTo>
                  <a:lnTo>
                    <a:pt x="58485" y="567022"/>
                  </a:lnTo>
                  <a:lnTo>
                    <a:pt x="28047" y="546500"/>
                  </a:lnTo>
                  <a:lnTo>
                    <a:pt x="7525" y="516062"/>
                  </a:lnTo>
                  <a:lnTo>
                    <a:pt x="0" y="478789"/>
                  </a:lnTo>
                  <a:lnTo>
                    <a:pt x="0" y="9575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81"/>
            <p:cNvSpPr txBox="1"/>
            <p:nvPr/>
          </p:nvSpPr>
          <p:spPr>
            <a:xfrm>
              <a:off x="427431" y="5963716"/>
              <a:ext cx="1393825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9539" marR="5080" indent="-117475">
                <a:lnSpc>
                  <a:spcPct val="100000"/>
                </a:lnSpc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Приказ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№ 649н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от</a:t>
              </a:r>
              <a:r>
                <a:rPr sz="1200" spc="-6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spc="5" dirty="0">
                  <a:solidFill>
                    <a:srgbClr val="FFFFFF"/>
                  </a:solidFill>
                  <a:latin typeface="Calibri"/>
                  <a:cs typeface="Calibri"/>
                </a:rPr>
                <a:t>15  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ноября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2016</a:t>
              </a:r>
              <a:r>
                <a:rPr sz="1200" spc="-4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spc="-15" dirty="0">
                  <a:solidFill>
                    <a:srgbClr val="FFFFFF"/>
                  </a:solidFill>
                  <a:latin typeface="Calibri"/>
                  <a:cs typeface="Calibri"/>
                </a:rPr>
                <a:t>года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82" name="object 82"/>
            <p:cNvSpPr/>
            <p:nvPr/>
          </p:nvSpPr>
          <p:spPr>
            <a:xfrm>
              <a:off x="199644" y="6400798"/>
              <a:ext cx="3144012" cy="45719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83"/>
            <p:cNvSpPr/>
            <p:nvPr/>
          </p:nvSpPr>
          <p:spPr>
            <a:xfrm>
              <a:off x="318515" y="6464810"/>
              <a:ext cx="2904744" cy="39318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84"/>
            <p:cNvSpPr/>
            <p:nvPr/>
          </p:nvSpPr>
          <p:spPr>
            <a:xfrm>
              <a:off x="261365" y="6442709"/>
              <a:ext cx="3025140" cy="361315"/>
            </a:xfrm>
            <a:custGeom>
              <a:avLst/>
              <a:gdLst/>
              <a:ahLst/>
              <a:cxnLst/>
              <a:rect l="l" t="t" r="r" b="b"/>
              <a:pathLst>
                <a:path w="3025140" h="361315">
                  <a:moveTo>
                    <a:pt x="2964941" y="0"/>
                  </a:moveTo>
                  <a:lnTo>
                    <a:pt x="60198" y="0"/>
                  </a:lnTo>
                  <a:lnTo>
                    <a:pt x="36765" y="4730"/>
                  </a:lnTo>
                  <a:lnTo>
                    <a:pt x="17630" y="17630"/>
                  </a:lnTo>
                  <a:lnTo>
                    <a:pt x="4730" y="36765"/>
                  </a:lnTo>
                  <a:lnTo>
                    <a:pt x="0" y="60197"/>
                  </a:lnTo>
                  <a:lnTo>
                    <a:pt x="0" y="300988"/>
                  </a:lnTo>
                  <a:lnTo>
                    <a:pt x="4730" y="324421"/>
                  </a:lnTo>
                  <a:lnTo>
                    <a:pt x="17630" y="343556"/>
                  </a:lnTo>
                  <a:lnTo>
                    <a:pt x="36765" y="356457"/>
                  </a:lnTo>
                  <a:lnTo>
                    <a:pt x="60198" y="361187"/>
                  </a:lnTo>
                  <a:lnTo>
                    <a:pt x="2964941" y="361187"/>
                  </a:lnTo>
                  <a:lnTo>
                    <a:pt x="2988385" y="356457"/>
                  </a:lnTo>
                  <a:lnTo>
                    <a:pt x="3007518" y="343556"/>
                  </a:lnTo>
                  <a:lnTo>
                    <a:pt x="3020413" y="324421"/>
                  </a:lnTo>
                  <a:lnTo>
                    <a:pt x="3025140" y="300988"/>
                  </a:lnTo>
                  <a:lnTo>
                    <a:pt x="3025140" y="60197"/>
                  </a:lnTo>
                  <a:lnTo>
                    <a:pt x="3020413" y="36765"/>
                  </a:lnTo>
                  <a:lnTo>
                    <a:pt x="3007518" y="17630"/>
                  </a:lnTo>
                  <a:lnTo>
                    <a:pt x="2988385" y="4730"/>
                  </a:lnTo>
                  <a:lnTo>
                    <a:pt x="296494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85"/>
            <p:cNvSpPr/>
            <p:nvPr/>
          </p:nvSpPr>
          <p:spPr>
            <a:xfrm>
              <a:off x="261365" y="6442709"/>
              <a:ext cx="3025140" cy="361315"/>
            </a:xfrm>
            <a:custGeom>
              <a:avLst/>
              <a:gdLst/>
              <a:ahLst/>
              <a:cxnLst/>
              <a:rect l="l" t="t" r="r" b="b"/>
              <a:pathLst>
                <a:path w="3025140" h="361315">
                  <a:moveTo>
                    <a:pt x="0" y="60197"/>
                  </a:moveTo>
                  <a:lnTo>
                    <a:pt x="4730" y="36765"/>
                  </a:lnTo>
                  <a:lnTo>
                    <a:pt x="17630" y="17630"/>
                  </a:lnTo>
                  <a:lnTo>
                    <a:pt x="36765" y="4730"/>
                  </a:lnTo>
                  <a:lnTo>
                    <a:pt x="60198" y="0"/>
                  </a:lnTo>
                  <a:lnTo>
                    <a:pt x="2964941" y="0"/>
                  </a:lnTo>
                  <a:lnTo>
                    <a:pt x="2988385" y="4730"/>
                  </a:lnTo>
                  <a:lnTo>
                    <a:pt x="3007518" y="17630"/>
                  </a:lnTo>
                  <a:lnTo>
                    <a:pt x="3020413" y="36765"/>
                  </a:lnTo>
                  <a:lnTo>
                    <a:pt x="3025140" y="60197"/>
                  </a:lnTo>
                  <a:lnTo>
                    <a:pt x="3025140" y="300988"/>
                  </a:lnTo>
                  <a:lnTo>
                    <a:pt x="3020413" y="324421"/>
                  </a:lnTo>
                  <a:lnTo>
                    <a:pt x="3007518" y="343556"/>
                  </a:lnTo>
                  <a:lnTo>
                    <a:pt x="2988385" y="356457"/>
                  </a:lnTo>
                  <a:lnTo>
                    <a:pt x="2964941" y="361187"/>
                  </a:lnTo>
                  <a:lnTo>
                    <a:pt x="60198" y="361187"/>
                  </a:lnTo>
                  <a:lnTo>
                    <a:pt x="36765" y="356457"/>
                  </a:lnTo>
                  <a:lnTo>
                    <a:pt x="17630" y="343556"/>
                  </a:lnTo>
                  <a:lnTo>
                    <a:pt x="4730" y="324421"/>
                  </a:lnTo>
                  <a:lnTo>
                    <a:pt x="0" y="300988"/>
                  </a:lnTo>
                  <a:lnTo>
                    <a:pt x="0" y="6019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86"/>
            <p:cNvSpPr txBox="1"/>
            <p:nvPr/>
          </p:nvSpPr>
          <p:spPr>
            <a:xfrm>
              <a:off x="439623" y="6523329"/>
              <a:ext cx="266446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Приказ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№ 725н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от 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12 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декабря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2016</a:t>
              </a:r>
              <a:r>
                <a:rPr sz="1200" spc="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spc="-15" dirty="0">
                  <a:solidFill>
                    <a:srgbClr val="FFFFFF"/>
                  </a:solidFill>
                  <a:latin typeface="Calibri"/>
                  <a:cs typeface="Calibri"/>
                </a:rPr>
                <a:t>года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87" name="object 87"/>
            <p:cNvSpPr/>
            <p:nvPr/>
          </p:nvSpPr>
          <p:spPr>
            <a:xfrm>
              <a:off x="5950458" y="6442709"/>
              <a:ext cx="3025140" cy="361315"/>
            </a:xfrm>
            <a:custGeom>
              <a:avLst/>
              <a:gdLst/>
              <a:ahLst/>
              <a:cxnLst/>
              <a:rect l="l" t="t" r="r" b="b"/>
              <a:pathLst>
                <a:path w="3025140" h="361315">
                  <a:moveTo>
                    <a:pt x="2964941" y="0"/>
                  </a:moveTo>
                  <a:lnTo>
                    <a:pt x="60197" y="0"/>
                  </a:lnTo>
                  <a:lnTo>
                    <a:pt x="36754" y="4730"/>
                  </a:lnTo>
                  <a:lnTo>
                    <a:pt x="17621" y="17630"/>
                  </a:lnTo>
                  <a:lnTo>
                    <a:pt x="4726" y="36765"/>
                  </a:lnTo>
                  <a:lnTo>
                    <a:pt x="0" y="60197"/>
                  </a:lnTo>
                  <a:lnTo>
                    <a:pt x="0" y="300988"/>
                  </a:lnTo>
                  <a:lnTo>
                    <a:pt x="4726" y="324421"/>
                  </a:lnTo>
                  <a:lnTo>
                    <a:pt x="17621" y="343556"/>
                  </a:lnTo>
                  <a:lnTo>
                    <a:pt x="36754" y="356457"/>
                  </a:lnTo>
                  <a:lnTo>
                    <a:pt x="60197" y="361187"/>
                  </a:lnTo>
                  <a:lnTo>
                    <a:pt x="2964941" y="361187"/>
                  </a:lnTo>
                  <a:lnTo>
                    <a:pt x="2988385" y="356457"/>
                  </a:lnTo>
                  <a:lnTo>
                    <a:pt x="3007518" y="343556"/>
                  </a:lnTo>
                  <a:lnTo>
                    <a:pt x="3020413" y="324421"/>
                  </a:lnTo>
                  <a:lnTo>
                    <a:pt x="3025140" y="300988"/>
                  </a:lnTo>
                  <a:lnTo>
                    <a:pt x="3025140" y="60197"/>
                  </a:lnTo>
                  <a:lnTo>
                    <a:pt x="3020413" y="36765"/>
                  </a:lnTo>
                  <a:lnTo>
                    <a:pt x="3007518" y="17630"/>
                  </a:lnTo>
                  <a:lnTo>
                    <a:pt x="2988385" y="4730"/>
                  </a:lnTo>
                  <a:lnTo>
                    <a:pt x="2964941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88"/>
            <p:cNvSpPr/>
            <p:nvPr/>
          </p:nvSpPr>
          <p:spPr>
            <a:xfrm>
              <a:off x="5950458" y="6442709"/>
              <a:ext cx="3025140" cy="361315"/>
            </a:xfrm>
            <a:custGeom>
              <a:avLst/>
              <a:gdLst/>
              <a:ahLst/>
              <a:cxnLst/>
              <a:rect l="l" t="t" r="r" b="b"/>
              <a:pathLst>
                <a:path w="3025140" h="361315">
                  <a:moveTo>
                    <a:pt x="0" y="60197"/>
                  </a:moveTo>
                  <a:lnTo>
                    <a:pt x="4726" y="36765"/>
                  </a:lnTo>
                  <a:lnTo>
                    <a:pt x="17621" y="17630"/>
                  </a:lnTo>
                  <a:lnTo>
                    <a:pt x="36754" y="4730"/>
                  </a:lnTo>
                  <a:lnTo>
                    <a:pt x="60197" y="0"/>
                  </a:lnTo>
                  <a:lnTo>
                    <a:pt x="2964941" y="0"/>
                  </a:lnTo>
                  <a:lnTo>
                    <a:pt x="2988385" y="4730"/>
                  </a:lnTo>
                  <a:lnTo>
                    <a:pt x="3007518" y="17630"/>
                  </a:lnTo>
                  <a:lnTo>
                    <a:pt x="3020413" y="36765"/>
                  </a:lnTo>
                  <a:lnTo>
                    <a:pt x="3025140" y="60197"/>
                  </a:lnTo>
                  <a:lnTo>
                    <a:pt x="3025140" y="300988"/>
                  </a:lnTo>
                  <a:lnTo>
                    <a:pt x="3020413" y="324421"/>
                  </a:lnTo>
                  <a:lnTo>
                    <a:pt x="3007518" y="343556"/>
                  </a:lnTo>
                  <a:lnTo>
                    <a:pt x="2988385" y="356457"/>
                  </a:lnTo>
                  <a:lnTo>
                    <a:pt x="2964941" y="361187"/>
                  </a:lnTo>
                  <a:lnTo>
                    <a:pt x="60197" y="361187"/>
                  </a:lnTo>
                  <a:lnTo>
                    <a:pt x="36754" y="356457"/>
                  </a:lnTo>
                  <a:lnTo>
                    <a:pt x="17621" y="343556"/>
                  </a:lnTo>
                  <a:lnTo>
                    <a:pt x="4726" y="324421"/>
                  </a:lnTo>
                  <a:lnTo>
                    <a:pt x="0" y="300988"/>
                  </a:lnTo>
                  <a:lnTo>
                    <a:pt x="0" y="6019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89"/>
            <p:cNvSpPr txBox="1"/>
            <p:nvPr/>
          </p:nvSpPr>
          <p:spPr>
            <a:xfrm>
              <a:off x="6266815" y="6447637"/>
              <a:ext cx="2392680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75970" marR="5080" indent="-763905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ТЕХНИЧЕСКИЕ ТРЕБОВАНИЯ,</a:t>
              </a:r>
              <a:r>
                <a:rPr sz="1100" b="1" spc="-9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ПОРЯДОК  ЗАПОЛНЕНИЯ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90" name="object 90"/>
            <p:cNvSpPr/>
            <p:nvPr/>
          </p:nvSpPr>
          <p:spPr>
            <a:xfrm>
              <a:off x="8554211" y="5826252"/>
              <a:ext cx="1847088" cy="6933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91"/>
            <p:cNvSpPr/>
            <p:nvPr/>
          </p:nvSpPr>
          <p:spPr>
            <a:xfrm>
              <a:off x="8659368" y="5905500"/>
              <a:ext cx="1667255" cy="5836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92"/>
            <p:cNvSpPr/>
            <p:nvPr/>
          </p:nvSpPr>
          <p:spPr>
            <a:xfrm>
              <a:off x="8615933" y="5868161"/>
              <a:ext cx="1728470" cy="574675"/>
            </a:xfrm>
            <a:custGeom>
              <a:avLst/>
              <a:gdLst/>
              <a:ahLst/>
              <a:cxnLst/>
              <a:rect l="l" t="t" r="r" b="b"/>
              <a:pathLst>
                <a:path w="1728470" h="574675">
                  <a:moveTo>
                    <a:pt x="1632458" y="0"/>
                  </a:moveTo>
                  <a:lnTo>
                    <a:pt x="95758" y="0"/>
                  </a:lnTo>
                  <a:lnTo>
                    <a:pt x="58507" y="7525"/>
                  </a:lnTo>
                  <a:lnTo>
                    <a:pt x="28067" y="28047"/>
                  </a:lnTo>
                  <a:lnTo>
                    <a:pt x="7532" y="58485"/>
                  </a:lnTo>
                  <a:lnTo>
                    <a:pt x="0" y="95757"/>
                  </a:lnTo>
                  <a:lnTo>
                    <a:pt x="0" y="478789"/>
                  </a:lnTo>
                  <a:lnTo>
                    <a:pt x="7532" y="516062"/>
                  </a:lnTo>
                  <a:lnTo>
                    <a:pt x="28067" y="546500"/>
                  </a:lnTo>
                  <a:lnTo>
                    <a:pt x="58507" y="567022"/>
                  </a:lnTo>
                  <a:lnTo>
                    <a:pt x="95758" y="574547"/>
                  </a:lnTo>
                  <a:lnTo>
                    <a:pt x="1632458" y="574547"/>
                  </a:lnTo>
                  <a:lnTo>
                    <a:pt x="1669708" y="567022"/>
                  </a:lnTo>
                  <a:lnTo>
                    <a:pt x="1700149" y="546500"/>
                  </a:lnTo>
                  <a:lnTo>
                    <a:pt x="1720683" y="516062"/>
                  </a:lnTo>
                  <a:lnTo>
                    <a:pt x="1728216" y="478789"/>
                  </a:lnTo>
                  <a:lnTo>
                    <a:pt x="1728216" y="95757"/>
                  </a:lnTo>
                  <a:lnTo>
                    <a:pt x="1720683" y="58485"/>
                  </a:lnTo>
                  <a:lnTo>
                    <a:pt x="1700149" y="28047"/>
                  </a:lnTo>
                  <a:lnTo>
                    <a:pt x="1669708" y="7525"/>
                  </a:lnTo>
                  <a:lnTo>
                    <a:pt x="1632458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93"/>
            <p:cNvSpPr/>
            <p:nvPr/>
          </p:nvSpPr>
          <p:spPr>
            <a:xfrm>
              <a:off x="8615933" y="5868161"/>
              <a:ext cx="1728470" cy="574675"/>
            </a:xfrm>
            <a:custGeom>
              <a:avLst/>
              <a:gdLst/>
              <a:ahLst/>
              <a:cxnLst/>
              <a:rect l="l" t="t" r="r" b="b"/>
              <a:pathLst>
                <a:path w="1728470" h="574675">
                  <a:moveTo>
                    <a:pt x="0" y="95757"/>
                  </a:moveTo>
                  <a:lnTo>
                    <a:pt x="7532" y="58485"/>
                  </a:lnTo>
                  <a:lnTo>
                    <a:pt x="28067" y="28047"/>
                  </a:lnTo>
                  <a:lnTo>
                    <a:pt x="58507" y="7525"/>
                  </a:lnTo>
                  <a:lnTo>
                    <a:pt x="95758" y="0"/>
                  </a:lnTo>
                  <a:lnTo>
                    <a:pt x="1632458" y="0"/>
                  </a:lnTo>
                  <a:lnTo>
                    <a:pt x="1669708" y="7525"/>
                  </a:lnTo>
                  <a:lnTo>
                    <a:pt x="1700149" y="28047"/>
                  </a:lnTo>
                  <a:lnTo>
                    <a:pt x="1720683" y="58485"/>
                  </a:lnTo>
                  <a:lnTo>
                    <a:pt x="1728216" y="95757"/>
                  </a:lnTo>
                  <a:lnTo>
                    <a:pt x="1728216" y="478789"/>
                  </a:lnTo>
                  <a:lnTo>
                    <a:pt x="1720683" y="516062"/>
                  </a:lnTo>
                  <a:lnTo>
                    <a:pt x="1700149" y="546500"/>
                  </a:lnTo>
                  <a:lnTo>
                    <a:pt x="1669708" y="567022"/>
                  </a:lnTo>
                  <a:lnTo>
                    <a:pt x="1632458" y="574547"/>
                  </a:lnTo>
                  <a:lnTo>
                    <a:pt x="95758" y="574547"/>
                  </a:lnTo>
                  <a:lnTo>
                    <a:pt x="58507" y="567022"/>
                  </a:lnTo>
                  <a:lnTo>
                    <a:pt x="28067" y="546500"/>
                  </a:lnTo>
                  <a:lnTo>
                    <a:pt x="7532" y="516062"/>
                  </a:lnTo>
                  <a:lnTo>
                    <a:pt x="0" y="478789"/>
                  </a:lnTo>
                  <a:lnTo>
                    <a:pt x="0" y="9575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94"/>
            <p:cNvSpPr txBox="1"/>
            <p:nvPr/>
          </p:nvSpPr>
          <p:spPr>
            <a:xfrm>
              <a:off x="8782557" y="5963716"/>
              <a:ext cx="1392555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4615" marR="5080" indent="-82550">
                <a:lnSpc>
                  <a:spcPct val="100000"/>
                </a:lnSpc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Приказ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№ 706н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от</a:t>
              </a:r>
              <a:r>
                <a:rPr sz="1200" spc="-6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02  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декабря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2016</a:t>
              </a:r>
              <a:r>
                <a:rPr sz="1200" spc="-5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200" spc="-15" dirty="0">
                  <a:solidFill>
                    <a:srgbClr val="FFFFFF"/>
                  </a:solidFill>
                  <a:latin typeface="Calibri"/>
                  <a:cs typeface="Calibri"/>
                </a:rPr>
                <a:t>года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95" name="object 95"/>
            <p:cNvSpPr/>
            <p:nvPr/>
          </p:nvSpPr>
          <p:spPr>
            <a:xfrm>
              <a:off x="10272521" y="5877305"/>
              <a:ext cx="1656714" cy="576580"/>
            </a:xfrm>
            <a:custGeom>
              <a:avLst/>
              <a:gdLst/>
              <a:ahLst/>
              <a:cxnLst/>
              <a:rect l="l" t="t" r="r" b="b"/>
              <a:pathLst>
                <a:path w="1656715" h="576579">
                  <a:moveTo>
                    <a:pt x="1560576" y="0"/>
                  </a:moveTo>
                  <a:lnTo>
                    <a:pt x="96011" y="0"/>
                  </a:lnTo>
                  <a:lnTo>
                    <a:pt x="58614" y="7545"/>
                  </a:lnTo>
                  <a:lnTo>
                    <a:pt x="28098" y="28122"/>
                  </a:lnTo>
                  <a:lnTo>
                    <a:pt x="7536" y="58641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30"/>
                  </a:lnTo>
                  <a:lnTo>
                    <a:pt x="28098" y="547949"/>
                  </a:lnTo>
                  <a:lnTo>
                    <a:pt x="58614" y="568526"/>
                  </a:lnTo>
                  <a:lnTo>
                    <a:pt x="96011" y="576072"/>
                  </a:lnTo>
                  <a:lnTo>
                    <a:pt x="1560576" y="576072"/>
                  </a:lnTo>
                  <a:lnTo>
                    <a:pt x="1597973" y="568526"/>
                  </a:lnTo>
                  <a:lnTo>
                    <a:pt x="1628489" y="547949"/>
                  </a:lnTo>
                  <a:lnTo>
                    <a:pt x="1649051" y="517430"/>
                  </a:lnTo>
                  <a:lnTo>
                    <a:pt x="1656587" y="480060"/>
                  </a:lnTo>
                  <a:lnTo>
                    <a:pt x="1656587" y="96012"/>
                  </a:lnTo>
                  <a:lnTo>
                    <a:pt x="1649051" y="58641"/>
                  </a:lnTo>
                  <a:lnTo>
                    <a:pt x="1628489" y="28122"/>
                  </a:lnTo>
                  <a:lnTo>
                    <a:pt x="1597973" y="7545"/>
                  </a:lnTo>
                  <a:lnTo>
                    <a:pt x="1560576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96"/>
            <p:cNvSpPr/>
            <p:nvPr/>
          </p:nvSpPr>
          <p:spPr>
            <a:xfrm>
              <a:off x="10272521" y="5877305"/>
              <a:ext cx="1656714" cy="576580"/>
            </a:xfrm>
            <a:custGeom>
              <a:avLst/>
              <a:gdLst/>
              <a:ahLst/>
              <a:cxnLst/>
              <a:rect l="l" t="t" r="r" b="b"/>
              <a:pathLst>
                <a:path w="1656715" h="576579">
                  <a:moveTo>
                    <a:pt x="0" y="96012"/>
                  </a:moveTo>
                  <a:lnTo>
                    <a:pt x="7536" y="58641"/>
                  </a:lnTo>
                  <a:lnTo>
                    <a:pt x="28098" y="28122"/>
                  </a:lnTo>
                  <a:lnTo>
                    <a:pt x="58614" y="7545"/>
                  </a:lnTo>
                  <a:lnTo>
                    <a:pt x="96011" y="0"/>
                  </a:lnTo>
                  <a:lnTo>
                    <a:pt x="1560576" y="0"/>
                  </a:lnTo>
                  <a:lnTo>
                    <a:pt x="1597973" y="7545"/>
                  </a:lnTo>
                  <a:lnTo>
                    <a:pt x="1628489" y="28122"/>
                  </a:lnTo>
                  <a:lnTo>
                    <a:pt x="1649051" y="58641"/>
                  </a:lnTo>
                  <a:lnTo>
                    <a:pt x="1656587" y="96012"/>
                  </a:lnTo>
                  <a:lnTo>
                    <a:pt x="1656587" y="480060"/>
                  </a:lnTo>
                  <a:lnTo>
                    <a:pt x="1649051" y="517430"/>
                  </a:lnTo>
                  <a:lnTo>
                    <a:pt x="1628489" y="547949"/>
                  </a:lnTo>
                  <a:lnTo>
                    <a:pt x="1597973" y="568526"/>
                  </a:lnTo>
                  <a:lnTo>
                    <a:pt x="1560576" y="576072"/>
                  </a:lnTo>
                  <a:lnTo>
                    <a:pt x="96011" y="576072"/>
                  </a:lnTo>
                  <a:lnTo>
                    <a:pt x="58614" y="568526"/>
                  </a:lnTo>
                  <a:lnTo>
                    <a:pt x="28098" y="547949"/>
                  </a:lnTo>
                  <a:lnTo>
                    <a:pt x="7536" y="517430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97"/>
            <p:cNvSpPr txBox="1"/>
            <p:nvPr/>
          </p:nvSpPr>
          <p:spPr>
            <a:xfrm>
              <a:off x="10427334" y="5905703"/>
              <a:ext cx="1344295" cy="5078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</a:pPr>
              <a:r>
                <a:rPr sz="1100" b="1" dirty="0">
                  <a:latin typeface="Calibri"/>
                  <a:cs typeface="Calibri"/>
                </a:rPr>
                <a:t>ОБРАЗЕЦ</a:t>
              </a:r>
              <a:r>
                <a:rPr sz="1100" b="1" spc="-9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ЗАЯВЛЕНИЯ  И ПОРЯДОК ЕГО  ПОДАЧИ</a:t>
              </a:r>
              <a:endParaRPr sz="11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Независимая оценка </a:t>
            </a:r>
            <a:r>
              <a:rPr lang="ru-RU" dirty="0">
                <a:solidFill>
                  <a:srgbClr val="0000FF"/>
                </a:solidFill>
              </a:rPr>
              <a:t>квалификаций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2" name="object 2"/>
          <p:cNvSpPr/>
          <p:nvPr/>
        </p:nvSpPr>
        <p:spPr>
          <a:xfrm>
            <a:off x="963931" y="884515"/>
            <a:ext cx="10358628" cy="1318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3" name="object 3"/>
          <p:cNvSpPr/>
          <p:nvPr/>
        </p:nvSpPr>
        <p:spPr>
          <a:xfrm>
            <a:off x="829819" y="828127"/>
            <a:ext cx="10532364" cy="1450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4" name="object 4"/>
          <p:cNvSpPr/>
          <p:nvPr/>
        </p:nvSpPr>
        <p:spPr>
          <a:xfrm>
            <a:off x="1025652" y="926426"/>
            <a:ext cx="10240011" cy="1199515"/>
          </a:xfrm>
          <a:custGeom>
            <a:avLst/>
            <a:gdLst/>
            <a:ahLst/>
            <a:cxnLst/>
            <a:rect l="l" t="t" r="r" b="b"/>
            <a:pathLst>
              <a:path w="10240010" h="1199514">
                <a:moveTo>
                  <a:pt x="0" y="1199388"/>
                </a:moveTo>
                <a:lnTo>
                  <a:pt x="10239756" y="1199388"/>
                </a:lnTo>
                <a:lnTo>
                  <a:pt x="10239756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5" name="object 5"/>
          <p:cNvSpPr txBox="1">
            <a:spLocks noGrp="1"/>
          </p:cNvSpPr>
          <p:nvPr/>
        </p:nvSpPr>
        <p:spPr>
          <a:xfrm>
            <a:off x="1025652" y="926425"/>
            <a:ext cx="10240011" cy="1134141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0805" marR="83185" algn="just">
              <a:lnSpc>
                <a:spcPct val="1012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НОК </a:t>
            </a:r>
            <a:r>
              <a:rPr dirty="0">
                <a:solidFill>
                  <a:srgbClr val="FFFFFF"/>
                </a:solidFill>
              </a:rPr>
              <a:t>- </a:t>
            </a:r>
            <a:r>
              <a:rPr spc="-10" dirty="0">
                <a:solidFill>
                  <a:srgbClr val="FFFFFF"/>
                </a:solidFill>
              </a:rPr>
              <a:t>процедура подтверждения </a:t>
            </a:r>
            <a:r>
              <a:rPr spc="-5" dirty="0">
                <a:solidFill>
                  <a:srgbClr val="FFFFFF"/>
                </a:solidFill>
              </a:rPr>
              <a:t>соответствия квалификации </a:t>
            </a:r>
            <a:r>
              <a:rPr spc="-10" dirty="0">
                <a:solidFill>
                  <a:srgbClr val="FFFFFF"/>
                </a:solidFill>
              </a:rPr>
              <a:t>соискателя </a:t>
            </a:r>
            <a:r>
              <a:rPr spc="-15" dirty="0">
                <a:solidFill>
                  <a:srgbClr val="FFFFFF"/>
                </a:solidFill>
              </a:rPr>
              <a:t>положениям  </a:t>
            </a:r>
            <a:r>
              <a:rPr spc="-5" dirty="0">
                <a:solidFill>
                  <a:srgbClr val="FFFFFF"/>
                </a:solidFill>
              </a:rPr>
              <a:t>ПС </a:t>
            </a:r>
            <a:r>
              <a:rPr dirty="0">
                <a:solidFill>
                  <a:srgbClr val="FFFFFF"/>
                </a:solidFill>
              </a:rPr>
              <a:t>или </a:t>
            </a:r>
            <a:r>
              <a:rPr spc="-5" dirty="0">
                <a:solidFill>
                  <a:srgbClr val="FFFFFF"/>
                </a:solidFill>
              </a:rPr>
              <a:t>иным установленным НПА квалификационным требованиям, проведенная </a:t>
            </a:r>
            <a:r>
              <a:rPr spc="-10" dirty="0">
                <a:solidFill>
                  <a:srgbClr val="FFFFFF"/>
                </a:solidFill>
              </a:rPr>
              <a:t>ЦОК </a:t>
            </a:r>
            <a:r>
              <a:rPr dirty="0">
                <a:solidFill>
                  <a:srgbClr val="FFFFFF"/>
                </a:solidFill>
              </a:rPr>
              <a:t>в  </a:t>
            </a:r>
            <a:r>
              <a:rPr spc="-5" dirty="0">
                <a:solidFill>
                  <a:srgbClr val="FFFFFF"/>
                </a:solidFill>
              </a:rPr>
              <a:t>соответствии </a:t>
            </a:r>
            <a:r>
              <a:rPr dirty="0">
                <a:solidFill>
                  <a:srgbClr val="FFFFFF"/>
                </a:solidFill>
              </a:rPr>
              <a:t>с </a:t>
            </a:r>
            <a:r>
              <a:rPr spc="-5" dirty="0">
                <a:solidFill>
                  <a:srgbClr val="FFFFFF"/>
                </a:solidFill>
              </a:rPr>
              <a:t>федеральным законом №238-ФЗ </a:t>
            </a:r>
            <a:r>
              <a:rPr dirty="0">
                <a:solidFill>
                  <a:srgbClr val="FFFFFF"/>
                </a:solidFill>
              </a:rPr>
              <a:t>«О независимой </a:t>
            </a:r>
            <a:r>
              <a:rPr spc="-10" dirty="0">
                <a:solidFill>
                  <a:srgbClr val="FFFFFF"/>
                </a:solidFill>
              </a:rPr>
              <a:t>оценке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квалификаций»</a:t>
            </a:r>
            <a:endParaRPr sz="3200" dirty="0"/>
          </a:p>
        </p:txBody>
      </p:sp>
      <p:sp>
        <p:nvSpPr>
          <p:cNvPr id="96" name="object 7"/>
          <p:cNvSpPr/>
          <p:nvPr/>
        </p:nvSpPr>
        <p:spPr>
          <a:xfrm>
            <a:off x="963929" y="2179915"/>
            <a:ext cx="3617976" cy="1392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7" name="object 8"/>
          <p:cNvSpPr/>
          <p:nvPr/>
        </p:nvSpPr>
        <p:spPr>
          <a:xfrm>
            <a:off x="1025652" y="2221827"/>
            <a:ext cx="3499485" cy="1274445"/>
          </a:xfrm>
          <a:custGeom>
            <a:avLst/>
            <a:gdLst/>
            <a:ahLst/>
            <a:cxnLst/>
            <a:rect l="l" t="t" r="r" b="b"/>
            <a:pathLst>
              <a:path w="3499485" h="1274445">
                <a:moveTo>
                  <a:pt x="3286760" y="0"/>
                </a:moveTo>
                <a:lnTo>
                  <a:pt x="212344" y="0"/>
                </a:lnTo>
                <a:lnTo>
                  <a:pt x="163656" y="5610"/>
                </a:lnTo>
                <a:lnTo>
                  <a:pt x="118961" y="21592"/>
                </a:lnTo>
                <a:lnTo>
                  <a:pt x="79534" y="46666"/>
                </a:lnTo>
                <a:lnTo>
                  <a:pt x="46650" y="79556"/>
                </a:lnTo>
                <a:lnTo>
                  <a:pt x="21583" y="118983"/>
                </a:lnTo>
                <a:lnTo>
                  <a:pt x="5608" y="163672"/>
                </a:lnTo>
                <a:lnTo>
                  <a:pt x="0" y="212344"/>
                </a:lnTo>
                <a:lnTo>
                  <a:pt x="0" y="1061720"/>
                </a:lnTo>
                <a:lnTo>
                  <a:pt x="5608" y="1110391"/>
                </a:lnTo>
                <a:lnTo>
                  <a:pt x="21583" y="1155080"/>
                </a:lnTo>
                <a:lnTo>
                  <a:pt x="46650" y="1194507"/>
                </a:lnTo>
                <a:lnTo>
                  <a:pt x="79534" y="1227397"/>
                </a:lnTo>
                <a:lnTo>
                  <a:pt x="118961" y="1252471"/>
                </a:lnTo>
                <a:lnTo>
                  <a:pt x="163656" y="1268453"/>
                </a:lnTo>
                <a:lnTo>
                  <a:pt x="212344" y="1274064"/>
                </a:lnTo>
                <a:lnTo>
                  <a:pt x="3286760" y="1274064"/>
                </a:lnTo>
                <a:lnTo>
                  <a:pt x="3335431" y="1268453"/>
                </a:lnTo>
                <a:lnTo>
                  <a:pt x="3380120" y="1252471"/>
                </a:lnTo>
                <a:lnTo>
                  <a:pt x="3419547" y="1227397"/>
                </a:lnTo>
                <a:lnTo>
                  <a:pt x="3452437" y="1194507"/>
                </a:lnTo>
                <a:lnTo>
                  <a:pt x="3477511" y="1155080"/>
                </a:lnTo>
                <a:lnTo>
                  <a:pt x="3493493" y="1110391"/>
                </a:lnTo>
                <a:lnTo>
                  <a:pt x="3499104" y="1061720"/>
                </a:lnTo>
                <a:lnTo>
                  <a:pt x="3499104" y="212344"/>
                </a:lnTo>
                <a:lnTo>
                  <a:pt x="3493493" y="163672"/>
                </a:lnTo>
                <a:lnTo>
                  <a:pt x="3477511" y="118983"/>
                </a:lnTo>
                <a:lnTo>
                  <a:pt x="3452437" y="79556"/>
                </a:lnTo>
                <a:lnTo>
                  <a:pt x="3419547" y="46666"/>
                </a:lnTo>
                <a:lnTo>
                  <a:pt x="3380120" y="21592"/>
                </a:lnTo>
                <a:lnTo>
                  <a:pt x="3335431" y="5610"/>
                </a:lnTo>
                <a:lnTo>
                  <a:pt x="328676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8" name="object 9"/>
          <p:cNvSpPr/>
          <p:nvPr/>
        </p:nvSpPr>
        <p:spPr>
          <a:xfrm>
            <a:off x="1025652" y="2221827"/>
            <a:ext cx="3499485" cy="1274445"/>
          </a:xfrm>
          <a:custGeom>
            <a:avLst/>
            <a:gdLst/>
            <a:ahLst/>
            <a:cxnLst/>
            <a:rect l="l" t="t" r="r" b="b"/>
            <a:pathLst>
              <a:path w="3499485" h="1274445">
                <a:moveTo>
                  <a:pt x="0" y="212344"/>
                </a:moveTo>
                <a:lnTo>
                  <a:pt x="5608" y="163672"/>
                </a:lnTo>
                <a:lnTo>
                  <a:pt x="21583" y="118983"/>
                </a:lnTo>
                <a:lnTo>
                  <a:pt x="46650" y="79556"/>
                </a:lnTo>
                <a:lnTo>
                  <a:pt x="79534" y="46666"/>
                </a:lnTo>
                <a:lnTo>
                  <a:pt x="118961" y="21592"/>
                </a:lnTo>
                <a:lnTo>
                  <a:pt x="163656" y="5610"/>
                </a:lnTo>
                <a:lnTo>
                  <a:pt x="212344" y="0"/>
                </a:lnTo>
                <a:lnTo>
                  <a:pt x="3286760" y="0"/>
                </a:lnTo>
                <a:lnTo>
                  <a:pt x="3335431" y="5610"/>
                </a:lnTo>
                <a:lnTo>
                  <a:pt x="3380120" y="21592"/>
                </a:lnTo>
                <a:lnTo>
                  <a:pt x="3419547" y="46666"/>
                </a:lnTo>
                <a:lnTo>
                  <a:pt x="3452437" y="79556"/>
                </a:lnTo>
                <a:lnTo>
                  <a:pt x="3477511" y="118983"/>
                </a:lnTo>
                <a:lnTo>
                  <a:pt x="3493493" y="163672"/>
                </a:lnTo>
                <a:lnTo>
                  <a:pt x="3499104" y="212344"/>
                </a:lnTo>
                <a:lnTo>
                  <a:pt x="3499104" y="1061720"/>
                </a:lnTo>
                <a:lnTo>
                  <a:pt x="3493493" y="1110391"/>
                </a:lnTo>
                <a:lnTo>
                  <a:pt x="3477511" y="1155080"/>
                </a:lnTo>
                <a:lnTo>
                  <a:pt x="3452437" y="1194507"/>
                </a:lnTo>
                <a:lnTo>
                  <a:pt x="3419547" y="1227397"/>
                </a:lnTo>
                <a:lnTo>
                  <a:pt x="3380120" y="1252471"/>
                </a:lnTo>
                <a:lnTo>
                  <a:pt x="3335431" y="1268453"/>
                </a:lnTo>
                <a:lnTo>
                  <a:pt x="3286760" y="1274064"/>
                </a:lnTo>
                <a:lnTo>
                  <a:pt x="212344" y="1274064"/>
                </a:lnTo>
                <a:lnTo>
                  <a:pt x="163656" y="1268453"/>
                </a:lnTo>
                <a:lnTo>
                  <a:pt x="118961" y="1252471"/>
                </a:lnTo>
                <a:lnTo>
                  <a:pt x="79534" y="1227397"/>
                </a:lnTo>
                <a:lnTo>
                  <a:pt x="46650" y="1194507"/>
                </a:lnTo>
                <a:lnTo>
                  <a:pt x="21583" y="1155080"/>
                </a:lnTo>
                <a:lnTo>
                  <a:pt x="5608" y="1110391"/>
                </a:lnTo>
                <a:lnTo>
                  <a:pt x="0" y="1061720"/>
                </a:lnTo>
                <a:lnTo>
                  <a:pt x="0" y="21234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9" name="object 10"/>
          <p:cNvSpPr txBox="1"/>
          <p:nvPr/>
        </p:nvSpPr>
        <p:spPr>
          <a:xfrm>
            <a:off x="2156079" y="2589490"/>
            <a:ext cx="12376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задача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0" name="object 11"/>
          <p:cNvSpPr/>
          <p:nvPr/>
        </p:nvSpPr>
        <p:spPr>
          <a:xfrm>
            <a:off x="4638294" y="3475290"/>
            <a:ext cx="6707124" cy="9327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1" name="object 12"/>
          <p:cNvSpPr/>
          <p:nvPr/>
        </p:nvSpPr>
        <p:spPr>
          <a:xfrm>
            <a:off x="4650486" y="3556074"/>
            <a:ext cx="6679692" cy="835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2" name="object 13"/>
          <p:cNvSpPr/>
          <p:nvPr/>
        </p:nvSpPr>
        <p:spPr>
          <a:xfrm>
            <a:off x="4700018" y="3517226"/>
            <a:ext cx="6588759" cy="814069"/>
          </a:xfrm>
          <a:custGeom>
            <a:avLst/>
            <a:gdLst/>
            <a:ahLst/>
            <a:cxnLst/>
            <a:rect l="l" t="t" r="r" b="b"/>
            <a:pathLst>
              <a:path w="6588759" h="814070">
                <a:moveTo>
                  <a:pt x="6452616" y="0"/>
                </a:moveTo>
                <a:lnTo>
                  <a:pt x="135636" y="0"/>
                </a:lnTo>
                <a:lnTo>
                  <a:pt x="92756" y="6912"/>
                </a:lnTo>
                <a:lnTo>
                  <a:pt x="55522" y="26164"/>
                </a:lnTo>
                <a:lnTo>
                  <a:pt x="26164" y="55522"/>
                </a:lnTo>
                <a:lnTo>
                  <a:pt x="6912" y="92756"/>
                </a:lnTo>
                <a:lnTo>
                  <a:pt x="0" y="135636"/>
                </a:lnTo>
                <a:lnTo>
                  <a:pt x="0" y="678180"/>
                </a:lnTo>
                <a:lnTo>
                  <a:pt x="6912" y="721059"/>
                </a:lnTo>
                <a:lnTo>
                  <a:pt x="26164" y="758293"/>
                </a:lnTo>
                <a:lnTo>
                  <a:pt x="55522" y="787651"/>
                </a:lnTo>
                <a:lnTo>
                  <a:pt x="92756" y="806903"/>
                </a:lnTo>
                <a:lnTo>
                  <a:pt x="135636" y="813816"/>
                </a:lnTo>
                <a:lnTo>
                  <a:pt x="6452616" y="813816"/>
                </a:lnTo>
                <a:lnTo>
                  <a:pt x="6495495" y="806903"/>
                </a:lnTo>
                <a:lnTo>
                  <a:pt x="6532729" y="787651"/>
                </a:lnTo>
                <a:lnTo>
                  <a:pt x="6562087" y="758293"/>
                </a:lnTo>
                <a:lnTo>
                  <a:pt x="6581339" y="721059"/>
                </a:lnTo>
                <a:lnTo>
                  <a:pt x="6588252" y="678180"/>
                </a:lnTo>
                <a:lnTo>
                  <a:pt x="6588252" y="135636"/>
                </a:lnTo>
                <a:lnTo>
                  <a:pt x="6581339" y="92756"/>
                </a:lnTo>
                <a:lnTo>
                  <a:pt x="6562087" y="55522"/>
                </a:lnTo>
                <a:lnTo>
                  <a:pt x="6532729" y="26164"/>
                </a:lnTo>
                <a:lnTo>
                  <a:pt x="6495495" y="6912"/>
                </a:lnTo>
                <a:lnTo>
                  <a:pt x="6452616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3" name="object 14"/>
          <p:cNvSpPr/>
          <p:nvPr/>
        </p:nvSpPr>
        <p:spPr>
          <a:xfrm>
            <a:off x="4700018" y="3517226"/>
            <a:ext cx="6588759" cy="814069"/>
          </a:xfrm>
          <a:custGeom>
            <a:avLst/>
            <a:gdLst/>
            <a:ahLst/>
            <a:cxnLst/>
            <a:rect l="l" t="t" r="r" b="b"/>
            <a:pathLst>
              <a:path w="6588759" h="814070">
                <a:moveTo>
                  <a:pt x="0" y="135636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6452616" y="0"/>
                </a:lnTo>
                <a:lnTo>
                  <a:pt x="6495495" y="6912"/>
                </a:lnTo>
                <a:lnTo>
                  <a:pt x="6532729" y="26164"/>
                </a:lnTo>
                <a:lnTo>
                  <a:pt x="6562087" y="55522"/>
                </a:lnTo>
                <a:lnTo>
                  <a:pt x="6581339" y="92756"/>
                </a:lnTo>
                <a:lnTo>
                  <a:pt x="6588252" y="135636"/>
                </a:lnTo>
                <a:lnTo>
                  <a:pt x="6588252" y="678180"/>
                </a:lnTo>
                <a:lnTo>
                  <a:pt x="6581339" y="721059"/>
                </a:lnTo>
                <a:lnTo>
                  <a:pt x="6562087" y="758293"/>
                </a:lnTo>
                <a:lnTo>
                  <a:pt x="6532729" y="787651"/>
                </a:lnTo>
                <a:lnTo>
                  <a:pt x="6495495" y="806903"/>
                </a:lnTo>
                <a:lnTo>
                  <a:pt x="6452616" y="813816"/>
                </a:lnTo>
                <a:lnTo>
                  <a:pt x="135636" y="813816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80"/>
                </a:lnTo>
                <a:lnTo>
                  <a:pt x="0" y="1356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4" name="object 15"/>
          <p:cNvSpPr/>
          <p:nvPr/>
        </p:nvSpPr>
        <p:spPr>
          <a:xfrm>
            <a:off x="963929" y="3475290"/>
            <a:ext cx="3617976" cy="9327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5" name="object 16"/>
          <p:cNvSpPr/>
          <p:nvPr/>
        </p:nvSpPr>
        <p:spPr>
          <a:xfrm>
            <a:off x="1544573" y="3536262"/>
            <a:ext cx="2456688" cy="9342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6" name="object 17"/>
          <p:cNvSpPr/>
          <p:nvPr/>
        </p:nvSpPr>
        <p:spPr>
          <a:xfrm>
            <a:off x="1025652" y="3517226"/>
            <a:ext cx="3499485" cy="814069"/>
          </a:xfrm>
          <a:custGeom>
            <a:avLst/>
            <a:gdLst/>
            <a:ahLst/>
            <a:cxnLst/>
            <a:rect l="l" t="t" r="r" b="b"/>
            <a:pathLst>
              <a:path w="3499485" h="814070">
                <a:moveTo>
                  <a:pt x="3363467" y="0"/>
                </a:moveTo>
                <a:lnTo>
                  <a:pt x="135636" y="0"/>
                </a:lnTo>
                <a:lnTo>
                  <a:pt x="92766" y="6912"/>
                </a:lnTo>
                <a:lnTo>
                  <a:pt x="55533" y="26164"/>
                </a:lnTo>
                <a:lnTo>
                  <a:pt x="26171" y="55522"/>
                </a:lnTo>
                <a:lnTo>
                  <a:pt x="6915" y="92756"/>
                </a:lnTo>
                <a:lnTo>
                  <a:pt x="0" y="135636"/>
                </a:lnTo>
                <a:lnTo>
                  <a:pt x="0" y="678180"/>
                </a:lnTo>
                <a:lnTo>
                  <a:pt x="6915" y="721059"/>
                </a:lnTo>
                <a:lnTo>
                  <a:pt x="26171" y="758293"/>
                </a:lnTo>
                <a:lnTo>
                  <a:pt x="55533" y="787651"/>
                </a:lnTo>
                <a:lnTo>
                  <a:pt x="92766" y="806903"/>
                </a:lnTo>
                <a:lnTo>
                  <a:pt x="135636" y="813816"/>
                </a:lnTo>
                <a:lnTo>
                  <a:pt x="3363467" y="813816"/>
                </a:lnTo>
                <a:lnTo>
                  <a:pt x="3406347" y="806903"/>
                </a:lnTo>
                <a:lnTo>
                  <a:pt x="3443581" y="787651"/>
                </a:lnTo>
                <a:lnTo>
                  <a:pt x="3472939" y="758293"/>
                </a:lnTo>
                <a:lnTo>
                  <a:pt x="3492191" y="721059"/>
                </a:lnTo>
                <a:lnTo>
                  <a:pt x="3499104" y="678180"/>
                </a:lnTo>
                <a:lnTo>
                  <a:pt x="3499104" y="135636"/>
                </a:lnTo>
                <a:lnTo>
                  <a:pt x="3492191" y="92756"/>
                </a:lnTo>
                <a:lnTo>
                  <a:pt x="3472939" y="55522"/>
                </a:lnTo>
                <a:lnTo>
                  <a:pt x="3443581" y="26164"/>
                </a:lnTo>
                <a:lnTo>
                  <a:pt x="3406347" y="6912"/>
                </a:lnTo>
                <a:lnTo>
                  <a:pt x="336346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7" name="object 18"/>
          <p:cNvSpPr/>
          <p:nvPr/>
        </p:nvSpPr>
        <p:spPr>
          <a:xfrm>
            <a:off x="1025652" y="3517226"/>
            <a:ext cx="3499485" cy="814069"/>
          </a:xfrm>
          <a:custGeom>
            <a:avLst/>
            <a:gdLst/>
            <a:ahLst/>
            <a:cxnLst/>
            <a:rect l="l" t="t" r="r" b="b"/>
            <a:pathLst>
              <a:path w="3499485" h="814070">
                <a:moveTo>
                  <a:pt x="0" y="135636"/>
                </a:moveTo>
                <a:lnTo>
                  <a:pt x="6915" y="92756"/>
                </a:lnTo>
                <a:lnTo>
                  <a:pt x="26171" y="55522"/>
                </a:lnTo>
                <a:lnTo>
                  <a:pt x="55533" y="26164"/>
                </a:lnTo>
                <a:lnTo>
                  <a:pt x="92766" y="6912"/>
                </a:lnTo>
                <a:lnTo>
                  <a:pt x="135636" y="0"/>
                </a:lnTo>
                <a:lnTo>
                  <a:pt x="3363467" y="0"/>
                </a:lnTo>
                <a:lnTo>
                  <a:pt x="3406347" y="6912"/>
                </a:lnTo>
                <a:lnTo>
                  <a:pt x="3443581" y="26164"/>
                </a:lnTo>
                <a:lnTo>
                  <a:pt x="3472939" y="55522"/>
                </a:lnTo>
                <a:lnTo>
                  <a:pt x="3492191" y="92756"/>
                </a:lnTo>
                <a:lnTo>
                  <a:pt x="3499104" y="135636"/>
                </a:lnTo>
                <a:lnTo>
                  <a:pt x="3499104" y="678180"/>
                </a:lnTo>
                <a:lnTo>
                  <a:pt x="3492191" y="721059"/>
                </a:lnTo>
                <a:lnTo>
                  <a:pt x="3472939" y="758293"/>
                </a:lnTo>
                <a:lnTo>
                  <a:pt x="3443581" y="787651"/>
                </a:lnTo>
                <a:lnTo>
                  <a:pt x="3406347" y="806903"/>
                </a:lnTo>
                <a:lnTo>
                  <a:pt x="3363467" y="813816"/>
                </a:lnTo>
                <a:lnTo>
                  <a:pt x="135636" y="813816"/>
                </a:lnTo>
                <a:lnTo>
                  <a:pt x="92766" y="806903"/>
                </a:lnTo>
                <a:lnTo>
                  <a:pt x="55533" y="787651"/>
                </a:lnTo>
                <a:lnTo>
                  <a:pt x="26171" y="758293"/>
                </a:lnTo>
                <a:lnTo>
                  <a:pt x="6915" y="721059"/>
                </a:lnTo>
                <a:lnTo>
                  <a:pt x="0" y="678180"/>
                </a:lnTo>
                <a:lnTo>
                  <a:pt x="0" y="1356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8" name="object 19"/>
          <p:cNvSpPr txBox="1"/>
          <p:nvPr/>
        </p:nvSpPr>
        <p:spPr>
          <a:xfrm>
            <a:off x="1818387" y="3654766"/>
            <a:ext cx="19132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основание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9" name="object 20"/>
          <p:cNvSpPr/>
          <p:nvPr/>
        </p:nvSpPr>
        <p:spPr>
          <a:xfrm>
            <a:off x="4655059" y="2179915"/>
            <a:ext cx="6705600" cy="13929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0" name="object 21"/>
          <p:cNvSpPr/>
          <p:nvPr/>
        </p:nvSpPr>
        <p:spPr>
          <a:xfrm>
            <a:off x="4690110" y="2216492"/>
            <a:ext cx="6633972" cy="13837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1" name="object 22"/>
          <p:cNvSpPr/>
          <p:nvPr/>
        </p:nvSpPr>
        <p:spPr>
          <a:xfrm>
            <a:off x="4716780" y="2221827"/>
            <a:ext cx="6586855" cy="1274445"/>
          </a:xfrm>
          <a:custGeom>
            <a:avLst/>
            <a:gdLst/>
            <a:ahLst/>
            <a:cxnLst/>
            <a:rect l="l" t="t" r="r" b="b"/>
            <a:pathLst>
              <a:path w="6586855" h="1274445">
                <a:moveTo>
                  <a:pt x="6374384" y="0"/>
                </a:moveTo>
                <a:lnTo>
                  <a:pt x="212344" y="0"/>
                </a:lnTo>
                <a:lnTo>
                  <a:pt x="163672" y="5610"/>
                </a:lnTo>
                <a:lnTo>
                  <a:pt x="118983" y="21592"/>
                </a:lnTo>
                <a:lnTo>
                  <a:pt x="79556" y="46666"/>
                </a:lnTo>
                <a:lnTo>
                  <a:pt x="46666" y="79556"/>
                </a:lnTo>
                <a:lnTo>
                  <a:pt x="21592" y="118983"/>
                </a:lnTo>
                <a:lnTo>
                  <a:pt x="5610" y="163672"/>
                </a:lnTo>
                <a:lnTo>
                  <a:pt x="0" y="212344"/>
                </a:lnTo>
                <a:lnTo>
                  <a:pt x="0" y="1061720"/>
                </a:lnTo>
                <a:lnTo>
                  <a:pt x="5610" y="1110391"/>
                </a:lnTo>
                <a:lnTo>
                  <a:pt x="21592" y="1155080"/>
                </a:lnTo>
                <a:lnTo>
                  <a:pt x="46666" y="1194507"/>
                </a:lnTo>
                <a:lnTo>
                  <a:pt x="79556" y="1227397"/>
                </a:lnTo>
                <a:lnTo>
                  <a:pt x="118983" y="1252471"/>
                </a:lnTo>
                <a:lnTo>
                  <a:pt x="163672" y="1268453"/>
                </a:lnTo>
                <a:lnTo>
                  <a:pt x="212344" y="1274064"/>
                </a:lnTo>
                <a:lnTo>
                  <a:pt x="6374384" y="1274064"/>
                </a:lnTo>
                <a:lnTo>
                  <a:pt x="6423055" y="1268453"/>
                </a:lnTo>
                <a:lnTo>
                  <a:pt x="6467744" y="1252471"/>
                </a:lnTo>
                <a:lnTo>
                  <a:pt x="6507171" y="1227397"/>
                </a:lnTo>
                <a:lnTo>
                  <a:pt x="6540061" y="1194507"/>
                </a:lnTo>
                <a:lnTo>
                  <a:pt x="6565135" y="1155080"/>
                </a:lnTo>
                <a:lnTo>
                  <a:pt x="6581117" y="1110391"/>
                </a:lnTo>
                <a:lnTo>
                  <a:pt x="6586728" y="1061720"/>
                </a:lnTo>
                <a:lnTo>
                  <a:pt x="6586728" y="212344"/>
                </a:lnTo>
                <a:lnTo>
                  <a:pt x="6581117" y="163672"/>
                </a:lnTo>
                <a:lnTo>
                  <a:pt x="6565135" y="118983"/>
                </a:lnTo>
                <a:lnTo>
                  <a:pt x="6540061" y="79556"/>
                </a:lnTo>
                <a:lnTo>
                  <a:pt x="6507171" y="46666"/>
                </a:lnTo>
                <a:lnTo>
                  <a:pt x="6467744" y="21592"/>
                </a:lnTo>
                <a:lnTo>
                  <a:pt x="6423055" y="5610"/>
                </a:lnTo>
                <a:lnTo>
                  <a:pt x="6374384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2" name="object 23"/>
          <p:cNvSpPr/>
          <p:nvPr/>
        </p:nvSpPr>
        <p:spPr>
          <a:xfrm>
            <a:off x="4716780" y="2221827"/>
            <a:ext cx="6586855" cy="1274445"/>
          </a:xfrm>
          <a:custGeom>
            <a:avLst/>
            <a:gdLst/>
            <a:ahLst/>
            <a:cxnLst/>
            <a:rect l="l" t="t" r="r" b="b"/>
            <a:pathLst>
              <a:path w="6586855" h="1274445">
                <a:moveTo>
                  <a:pt x="0" y="212344"/>
                </a:moveTo>
                <a:lnTo>
                  <a:pt x="5610" y="163672"/>
                </a:lnTo>
                <a:lnTo>
                  <a:pt x="21592" y="118983"/>
                </a:lnTo>
                <a:lnTo>
                  <a:pt x="46666" y="79556"/>
                </a:lnTo>
                <a:lnTo>
                  <a:pt x="79556" y="46666"/>
                </a:lnTo>
                <a:lnTo>
                  <a:pt x="118983" y="21592"/>
                </a:lnTo>
                <a:lnTo>
                  <a:pt x="163672" y="5610"/>
                </a:lnTo>
                <a:lnTo>
                  <a:pt x="212344" y="0"/>
                </a:lnTo>
                <a:lnTo>
                  <a:pt x="6374384" y="0"/>
                </a:lnTo>
                <a:lnTo>
                  <a:pt x="6423055" y="5610"/>
                </a:lnTo>
                <a:lnTo>
                  <a:pt x="6467744" y="21592"/>
                </a:lnTo>
                <a:lnTo>
                  <a:pt x="6507171" y="46666"/>
                </a:lnTo>
                <a:lnTo>
                  <a:pt x="6540061" y="79556"/>
                </a:lnTo>
                <a:lnTo>
                  <a:pt x="6565135" y="118983"/>
                </a:lnTo>
                <a:lnTo>
                  <a:pt x="6581117" y="163672"/>
                </a:lnTo>
                <a:lnTo>
                  <a:pt x="6586728" y="212344"/>
                </a:lnTo>
                <a:lnTo>
                  <a:pt x="6586728" y="1061720"/>
                </a:lnTo>
                <a:lnTo>
                  <a:pt x="6581117" y="1110391"/>
                </a:lnTo>
                <a:lnTo>
                  <a:pt x="6565135" y="1155080"/>
                </a:lnTo>
                <a:lnTo>
                  <a:pt x="6540061" y="1194507"/>
                </a:lnTo>
                <a:lnTo>
                  <a:pt x="6507171" y="1227397"/>
                </a:lnTo>
                <a:lnTo>
                  <a:pt x="6467744" y="1252471"/>
                </a:lnTo>
                <a:lnTo>
                  <a:pt x="6423055" y="1268453"/>
                </a:lnTo>
                <a:lnTo>
                  <a:pt x="6374384" y="1274064"/>
                </a:lnTo>
                <a:lnTo>
                  <a:pt x="212344" y="1274064"/>
                </a:lnTo>
                <a:lnTo>
                  <a:pt x="163672" y="1268453"/>
                </a:lnTo>
                <a:lnTo>
                  <a:pt x="118983" y="1252471"/>
                </a:lnTo>
                <a:lnTo>
                  <a:pt x="79556" y="1227397"/>
                </a:lnTo>
                <a:lnTo>
                  <a:pt x="46666" y="1194507"/>
                </a:lnTo>
                <a:lnTo>
                  <a:pt x="21592" y="1155080"/>
                </a:lnTo>
                <a:lnTo>
                  <a:pt x="5610" y="1110391"/>
                </a:lnTo>
                <a:lnTo>
                  <a:pt x="0" y="1061720"/>
                </a:lnTo>
                <a:lnTo>
                  <a:pt x="0" y="21234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3" name="object 24"/>
          <p:cNvSpPr txBox="1"/>
          <p:nvPr/>
        </p:nvSpPr>
        <p:spPr>
          <a:xfrm>
            <a:off x="4857243" y="2294850"/>
            <a:ext cx="630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814069" algn="l"/>
                <a:tab pos="2538095" algn="l"/>
                <a:tab pos="435356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дать	объективную,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признаваемую	профессиональным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4" name="object 25"/>
          <p:cNvSpPr txBox="1"/>
          <p:nvPr/>
        </p:nvSpPr>
        <p:spPr>
          <a:xfrm>
            <a:off x="4818888" y="2569170"/>
            <a:ext cx="6349365" cy="164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marR="10795" algn="just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сообществом, оценку квалификации специалиста,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обеспечить  гарантию ее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соответствия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актуальным требованиям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рынка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труда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профессиональный        стандарт      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или       </a:t>
            </a:r>
            <a:r>
              <a:rPr sz="18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квалификационные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требования,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установленные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НПА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5" name="object 26"/>
          <p:cNvSpPr/>
          <p:nvPr/>
        </p:nvSpPr>
        <p:spPr>
          <a:xfrm>
            <a:off x="963929" y="4339422"/>
            <a:ext cx="3617976" cy="13944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6" name="object 27"/>
          <p:cNvSpPr/>
          <p:nvPr/>
        </p:nvSpPr>
        <p:spPr>
          <a:xfrm>
            <a:off x="1025652" y="4381334"/>
            <a:ext cx="3499485" cy="1275715"/>
          </a:xfrm>
          <a:custGeom>
            <a:avLst/>
            <a:gdLst/>
            <a:ahLst/>
            <a:cxnLst/>
            <a:rect l="l" t="t" r="r" b="b"/>
            <a:pathLst>
              <a:path w="3499485" h="1275714">
                <a:moveTo>
                  <a:pt x="3286506" y="0"/>
                </a:moveTo>
                <a:lnTo>
                  <a:pt x="212598" y="0"/>
                </a:lnTo>
                <a:lnTo>
                  <a:pt x="163852" y="5611"/>
                </a:lnTo>
                <a:lnTo>
                  <a:pt x="119104" y="21598"/>
                </a:lnTo>
                <a:lnTo>
                  <a:pt x="79630" y="46686"/>
                </a:lnTo>
                <a:lnTo>
                  <a:pt x="46706" y="79603"/>
                </a:lnTo>
                <a:lnTo>
                  <a:pt x="21609" y="119076"/>
                </a:lnTo>
                <a:lnTo>
                  <a:pt x="5615" y="163832"/>
                </a:lnTo>
                <a:lnTo>
                  <a:pt x="0" y="212597"/>
                </a:lnTo>
                <a:lnTo>
                  <a:pt x="0" y="1062989"/>
                </a:lnTo>
                <a:lnTo>
                  <a:pt x="5615" y="1111755"/>
                </a:lnTo>
                <a:lnTo>
                  <a:pt x="21609" y="1156511"/>
                </a:lnTo>
                <a:lnTo>
                  <a:pt x="46706" y="1195984"/>
                </a:lnTo>
                <a:lnTo>
                  <a:pt x="79630" y="1228901"/>
                </a:lnTo>
                <a:lnTo>
                  <a:pt x="119104" y="1253989"/>
                </a:lnTo>
                <a:lnTo>
                  <a:pt x="163852" y="1269976"/>
                </a:lnTo>
                <a:lnTo>
                  <a:pt x="212598" y="1275587"/>
                </a:lnTo>
                <a:lnTo>
                  <a:pt x="3286506" y="1275587"/>
                </a:lnTo>
                <a:lnTo>
                  <a:pt x="3335271" y="1269976"/>
                </a:lnTo>
                <a:lnTo>
                  <a:pt x="3380027" y="1253989"/>
                </a:lnTo>
                <a:lnTo>
                  <a:pt x="3419500" y="1228901"/>
                </a:lnTo>
                <a:lnTo>
                  <a:pt x="3452417" y="1195984"/>
                </a:lnTo>
                <a:lnTo>
                  <a:pt x="3477505" y="1156511"/>
                </a:lnTo>
                <a:lnTo>
                  <a:pt x="3493492" y="1111755"/>
                </a:lnTo>
                <a:lnTo>
                  <a:pt x="3499104" y="1062989"/>
                </a:lnTo>
                <a:lnTo>
                  <a:pt x="3499104" y="212597"/>
                </a:lnTo>
                <a:lnTo>
                  <a:pt x="3493492" y="163832"/>
                </a:lnTo>
                <a:lnTo>
                  <a:pt x="3477505" y="119076"/>
                </a:lnTo>
                <a:lnTo>
                  <a:pt x="3452417" y="79603"/>
                </a:lnTo>
                <a:lnTo>
                  <a:pt x="3419500" y="46686"/>
                </a:lnTo>
                <a:lnTo>
                  <a:pt x="3380027" y="21598"/>
                </a:lnTo>
                <a:lnTo>
                  <a:pt x="3335271" y="5611"/>
                </a:lnTo>
                <a:lnTo>
                  <a:pt x="3286506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7" name="object 28"/>
          <p:cNvSpPr/>
          <p:nvPr/>
        </p:nvSpPr>
        <p:spPr>
          <a:xfrm>
            <a:off x="1025652" y="4381334"/>
            <a:ext cx="3499485" cy="1275715"/>
          </a:xfrm>
          <a:custGeom>
            <a:avLst/>
            <a:gdLst/>
            <a:ahLst/>
            <a:cxnLst/>
            <a:rect l="l" t="t" r="r" b="b"/>
            <a:pathLst>
              <a:path w="3499485" h="1275714">
                <a:moveTo>
                  <a:pt x="0" y="212597"/>
                </a:moveTo>
                <a:lnTo>
                  <a:pt x="5615" y="163832"/>
                </a:lnTo>
                <a:lnTo>
                  <a:pt x="21609" y="119076"/>
                </a:lnTo>
                <a:lnTo>
                  <a:pt x="46706" y="79603"/>
                </a:lnTo>
                <a:lnTo>
                  <a:pt x="79630" y="46686"/>
                </a:lnTo>
                <a:lnTo>
                  <a:pt x="119104" y="21598"/>
                </a:lnTo>
                <a:lnTo>
                  <a:pt x="163852" y="5611"/>
                </a:lnTo>
                <a:lnTo>
                  <a:pt x="212598" y="0"/>
                </a:lnTo>
                <a:lnTo>
                  <a:pt x="3286506" y="0"/>
                </a:lnTo>
                <a:lnTo>
                  <a:pt x="3335271" y="5611"/>
                </a:lnTo>
                <a:lnTo>
                  <a:pt x="3380027" y="21598"/>
                </a:lnTo>
                <a:lnTo>
                  <a:pt x="3419500" y="46686"/>
                </a:lnTo>
                <a:lnTo>
                  <a:pt x="3452417" y="79603"/>
                </a:lnTo>
                <a:lnTo>
                  <a:pt x="3477505" y="119076"/>
                </a:lnTo>
                <a:lnTo>
                  <a:pt x="3493492" y="163832"/>
                </a:lnTo>
                <a:lnTo>
                  <a:pt x="3499104" y="212597"/>
                </a:lnTo>
                <a:lnTo>
                  <a:pt x="3499104" y="1062989"/>
                </a:lnTo>
                <a:lnTo>
                  <a:pt x="3493492" y="1111755"/>
                </a:lnTo>
                <a:lnTo>
                  <a:pt x="3477505" y="1156511"/>
                </a:lnTo>
                <a:lnTo>
                  <a:pt x="3452417" y="1195984"/>
                </a:lnTo>
                <a:lnTo>
                  <a:pt x="3419500" y="1228901"/>
                </a:lnTo>
                <a:lnTo>
                  <a:pt x="3380027" y="1253989"/>
                </a:lnTo>
                <a:lnTo>
                  <a:pt x="3335271" y="1269976"/>
                </a:lnTo>
                <a:lnTo>
                  <a:pt x="3286506" y="1275587"/>
                </a:lnTo>
                <a:lnTo>
                  <a:pt x="212598" y="1275587"/>
                </a:lnTo>
                <a:lnTo>
                  <a:pt x="163852" y="1269976"/>
                </a:lnTo>
                <a:lnTo>
                  <a:pt x="119104" y="1253989"/>
                </a:lnTo>
                <a:lnTo>
                  <a:pt x="79630" y="1228901"/>
                </a:lnTo>
                <a:lnTo>
                  <a:pt x="46706" y="1195984"/>
                </a:lnTo>
                <a:lnTo>
                  <a:pt x="21609" y="1156511"/>
                </a:lnTo>
                <a:lnTo>
                  <a:pt x="5615" y="1111755"/>
                </a:lnTo>
                <a:lnTo>
                  <a:pt x="0" y="1062989"/>
                </a:lnTo>
                <a:lnTo>
                  <a:pt x="0" y="21259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8" name="object 29"/>
          <p:cNvSpPr txBox="1"/>
          <p:nvPr/>
        </p:nvSpPr>
        <p:spPr>
          <a:xfrm>
            <a:off x="1428877" y="4749888"/>
            <a:ext cx="2692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независимость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9" name="object 30"/>
          <p:cNvSpPr/>
          <p:nvPr/>
        </p:nvSpPr>
        <p:spPr>
          <a:xfrm>
            <a:off x="4638294" y="4339422"/>
            <a:ext cx="6707124" cy="13944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0" name="object 31"/>
          <p:cNvSpPr/>
          <p:nvPr/>
        </p:nvSpPr>
        <p:spPr>
          <a:xfrm>
            <a:off x="4673347" y="4375999"/>
            <a:ext cx="6633971" cy="13837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1" name="object 32"/>
          <p:cNvSpPr/>
          <p:nvPr/>
        </p:nvSpPr>
        <p:spPr>
          <a:xfrm>
            <a:off x="4700018" y="4381334"/>
            <a:ext cx="6588759" cy="1275715"/>
          </a:xfrm>
          <a:custGeom>
            <a:avLst/>
            <a:gdLst/>
            <a:ahLst/>
            <a:cxnLst/>
            <a:rect l="l" t="t" r="r" b="b"/>
            <a:pathLst>
              <a:path w="6588759" h="1275714">
                <a:moveTo>
                  <a:pt x="6375654" y="0"/>
                </a:moveTo>
                <a:lnTo>
                  <a:pt x="212598" y="0"/>
                </a:lnTo>
                <a:lnTo>
                  <a:pt x="163832" y="5611"/>
                </a:lnTo>
                <a:lnTo>
                  <a:pt x="119076" y="21598"/>
                </a:lnTo>
                <a:lnTo>
                  <a:pt x="79603" y="46686"/>
                </a:lnTo>
                <a:lnTo>
                  <a:pt x="46686" y="79603"/>
                </a:lnTo>
                <a:lnTo>
                  <a:pt x="21598" y="119076"/>
                </a:lnTo>
                <a:lnTo>
                  <a:pt x="5611" y="163832"/>
                </a:lnTo>
                <a:lnTo>
                  <a:pt x="0" y="212597"/>
                </a:lnTo>
                <a:lnTo>
                  <a:pt x="0" y="1062989"/>
                </a:lnTo>
                <a:lnTo>
                  <a:pt x="5611" y="1111715"/>
                </a:lnTo>
                <a:lnTo>
                  <a:pt x="21598" y="1156456"/>
                </a:lnTo>
                <a:lnTo>
                  <a:pt x="46686" y="1195931"/>
                </a:lnTo>
                <a:lnTo>
                  <a:pt x="79603" y="1228861"/>
                </a:lnTo>
                <a:lnTo>
                  <a:pt x="119076" y="1253967"/>
                </a:lnTo>
                <a:lnTo>
                  <a:pt x="163832" y="1269969"/>
                </a:lnTo>
                <a:lnTo>
                  <a:pt x="212598" y="1275587"/>
                </a:lnTo>
                <a:lnTo>
                  <a:pt x="6375654" y="1275587"/>
                </a:lnTo>
                <a:lnTo>
                  <a:pt x="6424379" y="1269969"/>
                </a:lnTo>
                <a:lnTo>
                  <a:pt x="6469120" y="1253967"/>
                </a:lnTo>
                <a:lnTo>
                  <a:pt x="6508595" y="1228861"/>
                </a:lnTo>
                <a:lnTo>
                  <a:pt x="6541525" y="1195931"/>
                </a:lnTo>
                <a:lnTo>
                  <a:pt x="6566631" y="1156456"/>
                </a:lnTo>
                <a:lnTo>
                  <a:pt x="6582633" y="1111715"/>
                </a:lnTo>
                <a:lnTo>
                  <a:pt x="6588252" y="1062989"/>
                </a:lnTo>
                <a:lnTo>
                  <a:pt x="6588252" y="212597"/>
                </a:lnTo>
                <a:lnTo>
                  <a:pt x="6582633" y="163832"/>
                </a:lnTo>
                <a:lnTo>
                  <a:pt x="6566631" y="119076"/>
                </a:lnTo>
                <a:lnTo>
                  <a:pt x="6541525" y="79603"/>
                </a:lnTo>
                <a:lnTo>
                  <a:pt x="6508595" y="46686"/>
                </a:lnTo>
                <a:lnTo>
                  <a:pt x="6469120" y="21598"/>
                </a:lnTo>
                <a:lnTo>
                  <a:pt x="6424379" y="5611"/>
                </a:lnTo>
                <a:lnTo>
                  <a:pt x="6375654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2" name="object 33"/>
          <p:cNvSpPr/>
          <p:nvPr/>
        </p:nvSpPr>
        <p:spPr>
          <a:xfrm>
            <a:off x="4700018" y="4381334"/>
            <a:ext cx="6588759" cy="1275715"/>
          </a:xfrm>
          <a:custGeom>
            <a:avLst/>
            <a:gdLst/>
            <a:ahLst/>
            <a:cxnLst/>
            <a:rect l="l" t="t" r="r" b="b"/>
            <a:pathLst>
              <a:path w="6588759" h="1275714">
                <a:moveTo>
                  <a:pt x="0" y="212597"/>
                </a:moveTo>
                <a:lnTo>
                  <a:pt x="5611" y="163832"/>
                </a:lnTo>
                <a:lnTo>
                  <a:pt x="21598" y="119076"/>
                </a:lnTo>
                <a:lnTo>
                  <a:pt x="46686" y="79603"/>
                </a:lnTo>
                <a:lnTo>
                  <a:pt x="79603" y="46686"/>
                </a:lnTo>
                <a:lnTo>
                  <a:pt x="119076" y="21598"/>
                </a:lnTo>
                <a:lnTo>
                  <a:pt x="163832" y="5611"/>
                </a:lnTo>
                <a:lnTo>
                  <a:pt x="212598" y="0"/>
                </a:lnTo>
                <a:lnTo>
                  <a:pt x="6375654" y="0"/>
                </a:lnTo>
                <a:lnTo>
                  <a:pt x="6424379" y="5611"/>
                </a:lnTo>
                <a:lnTo>
                  <a:pt x="6469120" y="21598"/>
                </a:lnTo>
                <a:lnTo>
                  <a:pt x="6508595" y="46686"/>
                </a:lnTo>
                <a:lnTo>
                  <a:pt x="6541525" y="79603"/>
                </a:lnTo>
                <a:lnTo>
                  <a:pt x="6566631" y="119076"/>
                </a:lnTo>
                <a:lnTo>
                  <a:pt x="6582633" y="163832"/>
                </a:lnTo>
                <a:lnTo>
                  <a:pt x="6588252" y="212597"/>
                </a:lnTo>
                <a:lnTo>
                  <a:pt x="6588252" y="1062989"/>
                </a:lnTo>
                <a:lnTo>
                  <a:pt x="6582633" y="1111715"/>
                </a:lnTo>
                <a:lnTo>
                  <a:pt x="6566631" y="1156456"/>
                </a:lnTo>
                <a:lnTo>
                  <a:pt x="6541525" y="1195931"/>
                </a:lnTo>
                <a:lnTo>
                  <a:pt x="6508595" y="1228861"/>
                </a:lnTo>
                <a:lnTo>
                  <a:pt x="6469120" y="1253967"/>
                </a:lnTo>
                <a:lnTo>
                  <a:pt x="6424379" y="1269969"/>
                </a:lnTo>
                <a:lnTo>
                  <a:pt x="6375654" y="1275587"/>
                </a:lnTo>
                <a:lnTo>
                  <a:pt x="212598" y="1275587"/>
                </a:lnTo>
                <a:lnTo>
                  <a:pt x="163832" y="1269969"/>
                </a:lnTo>
                <a:lnTo>
                  <a:pt x="119076" y="1253967"/>
                </a:lnTo>
                <a:lnTo>
                  <a:pt x="79603" y="1228861"/>
                </a:lnTo>
                <a:lnTo>
                  <a:pt x="46686" y="1195931"/>
                </a:lnTo>
                <a:lnTo>
                  <a:pt x="21598" y="1156456"/>
                </a:lnTo>
                <a:lnTo>
                  <a:pt x="5611" y="1111715"/>
                </a:lnTo>
                <a:lnTo>
                  <a:pt x="0" y="1062989"/>
                </a:lnTo>
                <a:lnTo>
                  <a:pt x="0" y="21259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3" name="object 34"/>
          <p:cNvSpPr/>
          <p:nvPr/>
        </p:nvSpPr>
        <p:spPr>
          <a:xfrm>
            <a:off x="963929" y="5691213"/>
            <a:ext cx="3617976" cy="9311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4" name="object 35"/>
          <p:cNvSpPr/>
          <p:nvPr/>
        </p:nvSpPr>
        <p:spPr>
          <a:xfrm>
            <a:off x="1078231" y="5735407"/>
            <a:ext cx="3444240" cy="9189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5" name="object 36"/>
          <p:cNvSpPr/>
          <p:nvPr/>
        </p:nvSpPr>
        <p:spPr>
          <a:xfrm>
            <a:off x="1025652" y="5733120"/>
            <a:ext cx="3499485" cy="812800"/>
          </a:xfrm>
          <a:custGeom>
            <a:avLst/>
            <a:gdLst/>
            <a:ahLst/>
            <a:cxnLst/>
            <a:rect l="l" t="t" r="r" b="b"/>
            <a:pathLst>
              <a:path w="3499485" h="812800">
                <a:moveTo>
                  <a:pt x="3363722" y="0"/>
                </a:moveTo>
                <a:lnTo>
                  <a:pt x="135381" y="0"/>
                </a:lnTo>
                <a:lnTo>
                  <a:pt x="92592" y="6902"/>
                </a:lnTo>
                <a:lnTo>
                  <a:pt x="55429" y="26122"/>
                </a:lnTo>
                <a:lnTo>
                  <a:pt x="26122" y="55429"/>
                </a:lnTo>
                <a:lnTo>
                  <a:pt x="6902" y="92592"/>
                </a:lnTo>
                <a:lnTo>
                  <a:pt x="0" y="135381"/>
                </a:lnTo>
                <a:lnTo>
                  <a:pt x="0" y="676909"/>
                </a:lnTo>
                <a:lnTo>
                  <a:pt x="6902" y="719699"/>
                </a:lnTo>
                <a:lnTo>
                  <a:pt x="26122" y="756862"/>
                </a:lnTo>
                <a:lnTo>
                  <a:pt x="55429" y="786169"/>
                </a:lnTo>
                <a:lnTo>
                  <a:pt x="92592" y="805389"/>
                </a:lnTo>
                <a:lnTo>
                  <a:pt x="135381" y="812291"/>
                </a:lnTo>
                <a:lnTo>
                  <a:pt x="3363722" y="812291"/>
                </a:lnTo>
                <a:lnTo>
                  <a:pt x="3406526" y="805389"/>
                </a:lnTo>
                <a:lnTo>
                  <a:pt x="3443691" y="786169"/>
                </a:lnTo>
                <a:lnTo>
                  <a:pt x="3472992" y="756862"/>
                </a:lnTo>
                <a:lnTo>
                  <a:pt x="3492205" y="719699"/>
                </a:lnTo>
                <a:lnTo>
                  <a:pt x="3499104" y="676909"/>
                </a:lnTo>
                <a:lnTo>
                  <a:pt x="3499104" y="135381"/>
                </a:lnTo>
                <a:lnTo>
                  <a:pt x="3492205" y="92592"/>
                </a:lnTo>
                <a:lnTo>
                  <a:pt x="3472992" y="55429"/>
                </a:lnTo>
                <a:lnTo>
                  <a:pt x="3443691" y="26122"/>
                </a:lnTo>
                <a:lnTo>
                  <a:pt x="3406526" y="6902"/>
                </a:lnTo>
                <a:lnTo>
                  <a:pt x="336372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6" name="object 37"/>
          <p:cNvSpPr/>
          <p:nvPr/>
        </p:nvSpPr>
        <p:spPr>
          <a:xfrm>
            <a:off x="1025652" y="5733120"/>
            <a:ext cx="3499485" cy="812800"/>
          </a:xfrm>
          <a:custGeom>
            <a:avLst/>
            <a:gdLst/>
            <a:ahLst/>
            <a:cxnLst/>
            <a:rect l="l" t="t" r="r" b="b"/>
            <a:pathLst>
              <a:path w="3499485" h="812800">
                <a:moveTo>
                  <a:pt x="0" y="135381"/>
                </a:moveTo>
                <a:lnTo>
                  <a:pt x="6902" y="92592"/>
                </a:lnTo>
                <a:lnTo>
                  <a:pt x="26122" y="55429"/>
                </a:lnTo>
                <a:lnTo>
                  <a:pt x="55429" y="26122"/>
                </a:lnTo>
                <a:lnTo>
                  <a:pt x="92592" y="6902"/>
                </a:lnTo>
                <a:lnTo>
                  <a:pt x="135381" y="0"/>
                </a:lnTo>
                <a:lnTo>
                  <a:pt x="3363722" y="0"/>
                </a:lnTo>
                <a:lnTo>
                  <a:pt x="3406526" y="6902"/>
                </a:lnTo>
                <a:lnTo>
                  <a:pt x="3443691" y="26122"/>
                </a:lnTo>
                <a:lnTo>
                  <a:pt x="3472992" y="55429"/>
                </a:lnTo>
                <a:lnTo>
                  <a:pt x="3492205" y="92592"/>
                </a:lnTo>
                <a:lnTo>
                  <a:pt x="3499104" y="135381"/>
                </a:lnTo>
                <a:lnTo>
                  <a:pt x="3499104" y="676909"/>
                </a:lnTo>
                <a:lnTo>
                  <a:pt x="3492205" y="719699"/>
                </a:lnTo>
                <a:lnTo>
                  <a:pt x="3472992" y="756862"/>
                </a:lnTo>
                <a:lnTo>
                  <a:pt x="3443691" y="786169"/>
                </a:lnTo>
                <a:lnTo>
                  <a:pt x="3406526" y="805389"/>
                </a:lnTo>
                <a:lnTo>
                  <a:pt x="3363722" y="812291"/>
                </a:lnTo>
                <a:lnTo>
                  <a:pt x="135381" y="812291"/>
                </a:lnTo>
                <a:lnTo>
                  <a:pt x="92592" y="805389"/>
                </a:lnTo>
                <a:lnTo>
                  <a:pt x="55429" y="786169"/>
                </a:lnTo>
                <a:lnTo>
                  <a:pt x="26122" y="756862"/>
                </a:lnTo>
                <a:lnTo>
                  <a:pt x="6902" y="719699"/>
                </a:lnTo>
                <a:lnTo>
                  <a:pt x="0" y="676909"/>
                </a:lnTo>
                <a:lnTo>
                  <a:pt x="0" y="13538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7" name="object 38"/>
          <p:cNvSpPr txBox="1"/>
          <p:nvPr/>
        </p:nvSpPr>
        <p:spPr>
          <a:xfrm>
            <a:off x="1260298" y="5819126"/>
            <a:ext cx="30295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6703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методологические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и  институциональные</a:t>
            </a:r>
            <a:r>
              <a:rPr sz="20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рамки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8" name="object 39"/>
          <p:cNvSpPr/>
          <p:nvPr/>
        </p:nvSpPr>
        <p:spPr>
          <a:xfrm>
            <a:off x="4615435" y="5691213"/>
            <a:ext cx="6707124" cy="9311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9" name="object 40"/>
          <p:cNvSpPr/>
          <p:nvPr/>
        </p:nvSpPr>
        <p:spPr>
          <a:xfrm>
            <a:off x="4627626" y="5634822"/>
            <a:ext cx="6679692" cy="1109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0" name="object 41"/>
          <p:cNvSpPr/>
          <p:nvPr/>
        </p:nvSpPr>
        <p:spPr>
          <a:xfrm>
            <a:off x="4677157" y="5733120"/>
            <a:ext cx="6588759" cy="812800"/>
          </a:xfrm>
          <a:custGeom>
            <a:avLst/>
            <a:gdLst/>
            <a:ahLst/>
            <a:cxnLst/>
            <a:rect l="l" t="t" r="r" b="b"/>
            <a:pathLst>
              <a:path w="6588759" h="812800">
                <a:moveTo>
                  <a:pt x="6452870" y="0"/>
                </a:moveTo>
                <a:lnTo>
                  <a:pt x="135382" y="0"/>
                </a:lnTo>
                <a:lnTo>
                  <a:pt x="92577" y="6902"/>
                </a:lnTo>
                <a:lnTo>
                  <a:pt x="55412" y="26122"/>
                </a:lnTo>
                <a:lnTo>
                  <a:pt x="26111" y="55429"/>
                </a:lnTo>
                <a:lnTo>
                  <a:pt x="6898" y="92592"/>
                </a:lnTo>
                <a:lnTo>
                  <a:pt x="0" y="135381"/>
                </a:lnTo>
                <a:lnTo>
                  <a:pt x="0" y="676909"/>
                </a:lnTo>
                <a:lnTo>
                  <a:pt x="6898" y="719699"/>
                </a:lnTo>
                <a:lnTo>
                  <a:pt x="26111" y="756862"/>
                </a:lnTo>
                <a:lnTo>
                  <a:pt x="55412" y="786169"/>
                </a:lnTo>
                <a:lnTo>
                  <a:pt x="92577" y="805389"/>
                </a:lnTo>
                <a:lnTo>
                  <a:pt x="135382" y="812291"/>
                </a:lnTo>
                <a:lnTo>
                  <a:pt x="6452870" y="812291"/>
                </a:lnTo>
                <a:lnTo>
                  <a:pt x="6495674" y="805389"/>
                </a:lnTo>
                <a:lnTo>
                  <a:pt x="6532839" y="786169"/>
                </a:lnTo>
                <a:lnTo>
                  <a:pt x="6562140" y="756862"/>
                </a:lnTo>
                <a:lnTo>
                  <a:pt x="6581353" y="719699"/>
                </a:lnTo>
                <a:lnTo>
                  <a:pt x="6588252" y="676909"/>
                </a:lnTo>
                <a:lnTo>
                  <a:pt x="6588252" y="135381"/>
                </a:lnTo>
                <a:lnTo>
                  <a:pt x="6581353" y="92592"/>
                </a:lnTo>
                <a:lnTo>
                  <a:pt x="6562140" y="55429"/>
                </a:lnTo>
                <a:lnTo>
                  <a:pt x="6532839" y="26122"/>
                </a:lnTo>
                <a:lnTo>
                  <a:pt x="6495674" y="6902"/>
                </a:lnTo>
                <a:lnTo>
                  <a:pt x="645287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1" name="object 42"/>
          <p:cNvSpPr/>
          <p:nvPr/>
        </p:nvSpPr>
        <p:spPr>
          <a:xfrm>
            <a:off x="4677157" y="5733120"/>
            <a:ext cx="6588759" cy="812800"/>
          </a:xfrm>
          <a:custGeom>
            <a:avLst/>
            <a:gdLst/>
            <a:ahLst/>
            <a:cxnLst/>
            <a:rect l="l" t="t" r="r" b="b"/>
            <a:pathLst>
              <a:path w="6588759" h="812800">
                <a:moveTo>
                  <a:pt x="0" y="135381"/>
                </a:moveTo>
                <a:lnTo>
                  <a:pt x="6898" y="92592"/>
                </a:lnTo>
                <a:lnTo>
                  <a:pt x="26111" y="55429"/>
                </a:lnTo>
                <a:lnTo>
                  <a:pt x="55412" y="26122"/>
                </a:lnTo>
                <a:lnTo>
                  <a:pt x="92577" y="6902"/>
                </a:lnTo>
                <a:lnTo>
                  <a:pt x="135382" y="0"/>
                </a:lnTo>
                <a:lnTo>
                  <a:pt x="6452870" y="0"/>
                </a:lnTo>
                <a:lnTo>
                  <a:pt x="6495674" y="6902"/>
                </a:lnTo>
                <a:lnTo>
                  <a:pt x="6532839" y="26122"/>
                </a:lnTo>
                <a:lnTo>
                  <a:pt x="6562140" y="55429"/>
                </a:lnTo>
                <a:lnTo>
                  <a:pt x="6581353" y="92592"/>
                </a:lnTo>
                <a:lnTo>
                  <a:pt x="6588252" y="135381"/>
                </a:lnTo>
                <a:lnTo>
                  <a:pt x="6588252" y="676909"/>
                </a:lnTo>
                <a:lnTo>
                  <a:pt x="6581353" y="719699"/>
                </a:lnTo>
                <a:lnTo>
                  <a:pt x="6562140" y="756862"/>
                </a:lnTo>
                <a:lnTo>
                  <a:pt x="6532839" y="786169"/>
                </a:lnTo>
                <a:lnTo>
                  <a:pt x="6495674" y="805389"/>
                </a:lnTo>
                <a:lnTo>
                  <a:pt x="6452870" y="812291"/>
                </a:lnTo>
                <a:lnTo>
                  <a:pt x="135382" y="812291"/>
                </a:lnTo>
                <a:lnTo>
                  <a:pt x="92577" y="805389"/>
                </a:lnTo>
                <a:lnTo>
                  <a:pt x="55412" y="786169"/>
                </a:lnTo>
                <a:lnTo>
                  <a:pt x="26111" y="756862"/>
                </a:lnTo>
                <a:lnTo>
                  <a:pt x="6898" y="719699"/>
                </a:lnTo>
                <a:lnTo>
                  <a:pt x="0" y="676909"/>
                </a:lnTo>
                <a:lnTo>
                  <a:pt x="0" y="13538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2" name="object 43"/>
          <p:cNvSpPr txBox="1"/>
          <p:nvPr/>
        </p:nvSpPr>
        <p:spPr>
          <a:xfrm>
            <a:off x="4795392" y="4455246"/>
            <a:ext cx="6353175" cy="210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5080" algn="just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обеспечивается процедурами,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независимыми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 соискателя,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конкретного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работодателя,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организации –  при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ведущей роли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независимых профессиональных  объединений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контроле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 независимой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оценкой</a:t>
            </a:r>
            <a:endParaRPr sz="1800" dirty="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  <a:spcBef>
                <a:spcPts val="126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единство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принципов,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информационная интеграция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прозрачность, возможность верификации,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учет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отраслевой  специфики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83" t="11464" r="24471" b="3319"/>
          <a:stretch/>
        </p:blipFill>
        <p:spPr>
          <a:xfrm>
            <a:off x="99000" y="1417639"/>
            <a:ext cx="4585644" cy="507261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0272" t="13228" r="30091" b="6271"/>
          <a:stretch/>
        </p:blipFill>
        <p:spPr bwMode="auto">
          <a:xfrm>
            <a:off x="4918710" y="89452"/>
            <a:ext cx="7273290" cy="6768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67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Принципы НОК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9" name="object 3"/>
          <p:cNvSpPr/>
          <p:nvPr/>
        </p:nvSpPr>
        <p:spPr>
          <a:xfrm>
            <a:off x="426721" y="842614"/>
            <a:ext cx="11439144" cy="894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0" name="object 4"/>
          <p:cNvSpPr/>
          <p:nvPr/>
        </p:nvSpPr>
        <p:spPr>
          <a:xfrm>
            <a:off x="4597910" y="929468"/>
            <a:ext cx="3093719" cy="827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1" name="object 5"/>
          <p:cNvSpPr/>
          <p:nvPr/>
        </p:nvSpPr>
        <p:spPr>
          <a:xfrm>
            <a:off x="488443" y="884509"/>
            <a:ext cx="11320780" cy="775970"/>
          </a:xfrm>
          <a:custGeom>
            <a:avLst/>
            <a:gdLst/>
            <a:ahLst/>
            <a:cxnLst/>
            <a:rect l="l" t="t" r="r" b="b"/>
            <a:pathLst>
              <a:path w="11320780" h="775969">
                <a:moveTo>
                  <a:pt x="11190986" y="0"/>
                </a:moveTo>
                <a:lnTo>
                  <a:pt x="129286" y="0"/>
                </a:lnTo>
                <a:lnTo>
                  <a:pt x="78963" y="10163"/>
                </a:lnTo>
                <a:lnTo>
                  <a:pt x="37868" y="37877"/>
                </a:lnTo>
                <a:lnTo>
                  <a:pt x="10160" y="78974"/>
                </a:lnTo>
                <a:lnTo>
                  <a:pt x="0" y="129286"/>
                </a:lnTo>
                <a:lnTo>
                  <a:pt x="0" y="646430"/>
                </a:lnTo>
                <a:lnTo>
                  <a:pt x="10160" y="696741"/>
                </a:lnTo>
                <a:lnTo>
                  <a:pt x="37868" y="737838"/>
                </a:lnTo>
                <a:lnTo>
                  <a:pt x="78963" y="765552"/>
                </a:lnTo>
                <a:lnTo>
                  <a:pt x="129286" y="775716"/>
                </a:lnTo>
                <a:lnTo>
                  <a:pt x="11190986" y="775716"/>
                </a:lnTo>
                <a:lnTo>
                  <a:pt x="11241297" y="765552"/>
                </a:lnTo>
                <a:lnTo>
                  <a:pt x="11282394" y="737838"/>
                </a:lnTo>
                <a:lnTo>
                  <a:pt x="11310108" y="696741"/>
                </a:lnTo>
                <a:lnTo>
                  <a:pt x="11320272" y="646430"/>
                </a:lnTo>
                <a:lnTo>
                  <a:pt x="11320272" y="129286"/>
                </a:lnTo>
                <a:lnTo>
                  <a:pt x="11310108" y="78974"/>
                </a:lnTo>
                <a:lnTo>
                  <a:pt x="11282394" y="37877"/>
                </a:lnTo>
                <a:lnTo>
                  <a:pt x="11241297" y="10163"/>
                </a:lnTo>
                <a:lnTo>
                  <a:pt x="1119098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2" name="object 6"/>
          <p:cNvSpPr/>
          <p:nvPr/>
        </p:nvSpPr>
        <p:spPr>
          <a:xfrm>
            <a:off x="488443" y="884509"/>
            <a:ext cx="11320780" cy="775970"/>
          </a:xfrm>
          <a:custGeom>
            <a:avLst/>
            <a:gdLst/>
            <a:ahLst/>
            <a:cxnLst/>
            <a:rect l="l" t="t" r="r" b="b"/>
            <a:pathLst>
              <a:path w="11320780" h="775969">
                <a:moveTo>
                  <a:pt x="0" y="129286"/>
                </a:moveTo>
                <a:lnTo>
                  <a:pt x="10160" y="78974"/>
                </a:lnTo>
                <a:lnTo>
                  <a:pt x="37868" y="37877"/>
                </a:lnTo>
                <a:lnTo>
                  <a:pt x="78963" y="10163"/>
                </a:lnTo>
                <a:lnTo>
                  <a:pt x="129286" y="0"/>
                </a:lnTo>
                <a:lnTo>
                  <a:pt x="11190986" y="0"/>
                </a:lnTo>
                <a:lnTo>
                  <a:pt x="11241297" y="10163"/>
                </a:lnTo>
                <a:lnTo>
                  <a:pt x="11282394" y="37877"/>
                </a:lnTo>
                <a:lnTo>
                  <a:pt x="11310108" y="78974"/>
                </a:lnTo>
                <a:lnTo>
                  <a:pt x="11320272" y="129286"/>
                </a:lnTo>
                <a:lnTo>
                  <a:pt x="11320272" y="646430"/>
                </a:lnTo>
                <a:lnTo>
                  <a:pt x="11310108" y="696741"/>
                </a:lnTo>
                <a:lnTo>
                  <a:pt x="11282394" y="737838"/>
                </a:lnTo>
                <a:lnTo>
                  <a:pt x="11241297" y="765552"/>
                </a:lnTo>
                <a:lnTo>
                  <a:pt x="11190986" y="775716"/>
                </a:lnTo>
                <a:lnTo>
                  <a:pt x="129286" y="775716"/>
                </a:lnTo>
                <a:lnTo>
                  <a:pt x="78963" y="765552"/>
                </a:lnTo>
                <a:lnTo>
                  <a:pt x="37868" y="737838"/>
                </a:lnTo>
                <a:lnTo>
                  <a:pt x="10160" y="696741"/>
                </a:lnTo>
                <a:lnTo>
                  <a:pt x="0" y="646430"/>
                </a:lnTo>
                <a:lnTo>
                  <a:pt x="0" y="12928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3" name="object 7"/>
          <p:cNvSpPr txBox="1">
            <a:spLocks noGrp="1"/>
          </p:cNvSpPr>
          <p:nvPr/>
        </p:nvSpPr>
        <p:spPr>
          <a:xfrm>
            <a:off x="4842511" y="1035385"/>
            <a:ext cx="26111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ПРИНЦИПЫ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НОК</a:t>
            </a:r>
            <a:endParaRPr sz="2800"/>
          </a:p>
        </p:txBody>
      </p:sp>
      <p:sp>
        <p:nvSpPr>
          <p:cNvPr id="84" name="object 8"/>
          <p:cNvSpPr/>
          <p:nvPr/>
        </p:nvSpPr>
        <p:spPr>
          <a:xfrm>
            <a:off x="274322" y="1923115"/>
            <a:ext cx="3153156" cy="4718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5" name="object 9"/>
          <p:cNvSpPr/>
          <p:nvPr/>
        </p:nvSpPr>
        <p:spPr>
          <a:xfrm>
            <a:off x="419102" y="1985599"/>
            <a:ext cx="2919983" cy="4652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6" name="object 10"/>
          <p:cNvSpPr/>
          <p:nvPr/>
        </p:nvSpPr>
        <p:spPr>
          <a:xfrm>
            <a:off x="336044" y="1965026"/>
            <a:ext cx="3034665" cy="4599940"/>
          </a:xfrm>
          <a:custGeom>
            <a:avLst/>
            <a:gdLst/>
            <a:ahLst/>
            <a:cxnLst/>
            <a:rect l="l" t="t" r="r" b="b"/>
            <a:pathLst>
              <a:path w="3034665" h="4599940">
                <a:moveTo>
                  <a:pt x="2528570" y="0"/>
                </a:moveTo>
                <a:lnTo>
                  <a:pt x="505726" y="0"/>
                </a:lnTo>
                <a:lnTo>
                  <a:pt x="457020" y="2315"/>
                </a:lnTo>
                <a:lnTo>
                  <a:pt x="409625" y="9119"/>
                </a:lnTo>
                <a:lnTo>
                  <a:pt x="363751" y="20201"/>
                </a:lnTo>
                <a:lnTo>
                  <a:pt x="319611" y="35348"/>
                </a:lnTo>
                <a:lnTo>
                  <a:pt x="277417" y="54347"/>
                </a:lnTo>
                <a:lnTo>
                  <a:pt x="237381" y="76988"/>
                </a:lnTo>
                <a:lnTo>
                  <a:pt x="199714" y="103058"/>
                </a:lnTo>
                <a:lnTo>
                  <a:pt x="164629" y="132345"/>
                </a:lnTo>
                <a:lnTo>
                  <a:pt x="132338" y="164638"/>
                </a:lnTo>
                <a:lnTo>
                  <a:pt x="103052" y="199723"/>
                </a:lnTo>
                <a:lnTo>
                  <a:pt x="76983" y="237389"/>
                </a:lnTo>
                <a:lnTo>
                  <a:pt x="54343" y="277424"/>
                </a:lnTo>
                <a:lnTo>
                  <a:pt x="35344" y="319616"/>
                </a:lnTo>
                <a:lnTo>
                  <a:pt x="20199" y="363753"/>
                </a:lnTo>
                <a:lnTo>
                  <a:pt x="9118" y="409623"/>
                </a:lnTo>
                <a:lnTo>
                  <a:pt x="2315" y="457014"/>
                </a:lnTo>
                <a:lnTo>
                  <a:pt x="0" y="505713"/>
                </a:lnTo>
                <a:lnTo>
                  <a:pt x="0" y="4093705"/>
                </a:lnTo>
                <a:lnTo>
                  <a:pt x="2315" y="4142411"/>
                </a:lnTo>
                <a:lnTo>
                  <a:pt x="9118" y="4189806"/>
                </a:lnTo>
                <a:lnTo>
                  <a:pt x="20199" y="4235680"/>
                </a:lnTo>
                <a:lnTo>
                  <a:pt x="35344" y="4279820"/>
                </a:lnTo>
                <a:lnTo>
                  <a:pt x="54343" y="4322014"/>
                </a:lnTo>
                <a:lnTo>
                  <a:pt x="76983" y="4362050"/>
                </a:lnTo>
                <a:lnTo>
                  <a:pt x="103052" y="4399717"/>
                </a:lnTo>
                <a:lnTo>
                  <a:pt x="132338" y="4434802"/>
                </a:lnTo>
                <a:lnTo>
                  <a:pt x="164629" y="4467093"/>
                </a:lnTo>
                <a:lnTo>
                  <a:pt x="199714" y="4496379"/>
                </a:lnTo>
                <a:lnTo>
                  <a:pt x="237381" y="4522448"/>
                </a:lnTo>
                <a:lnTo>
                  <a:pt x="277417" y="4545088"/>
                </a:lnTo>
                <a:lnTo>
                  <a:pt x="319611" y="4564087"/>
                </a:lnTo>
                <a:lnTo>
                  <a:pt x="363751" y="4579232"/>
                </a:lnTo>
                <a:lnTo>
                  <a:pt x="409625" y="4590313"/>
                </a:lnTo>
                <a:lnTo>
                  <a:pt x="457020" y="4597116"/>
                </a:lnTo>
                <a:lnTo>
                  <a:pt x="505726" y="4599432"/>
                </a:lnTo>
                <a:lnTo>
                  <a:pt x="2528570" y="4599432"/>
                </a:lnTo>
                <a:lnTo>
                  <a:pt x="2577269" y="4597116"/>
                </a:lnTo>
                <a:lnTo>
                  <a:pt x="2624660" y="4590313"/>
                </a:lnTo>
                <a:lnTo>
                  <a:pt x="2670530" y="4579232"/>
                </a:lnTo>
                <a:lnTo>
                  <a:pt x="2714667" y="4564087"/>
                </a:lnTo>
                <a:lnTo>
                  <a:pt x="2756859" y="4545088"/>
                </a:lnTo>
                <a:lnTo>
                  <a:pt x="2796894" y="4522448"/>
                </a:lnTo>
                <a:lnTo>
                  <a:pt x="2834560" y="4496379"/>
                </a:lnTo>
                <a:lnTo>
                  <a:pt x="2869645" y="4467093"/>
                </a:lnTo>
                <a:lnTo>
                  <a:pt x="2901938" y="4434802"/>
                </a:lnTo>
                <a:lnTo>
                  <a:pt x="2931225" y="4399717"/>
                </a:lnTo>
                <a:lnTo>
                  <a:pt x="2957295" y="4362050"/>
                </a:lnTo>
                <a:lnTo>
                  <a:pt x="2979936" y="4322014"/>
                </a:lnTo>
                <a:lnTo>
                  <a:pt x="2998935" y="4279820"/>
                </a:lnTo>
                <a:lnTo>
                  <a:pt x="3014082" y="4235680"/>
                </a:lnTo>
                <a:lnTo>
                  <a:pt x="3025164" y="4189806"/>
                </a:lnTo>
                <a:lnTo>
                  <a:pt x="3031968" y="4142411"/>
                </a:lnTo>
                <a:lnTo>
                  <a:pt x="3034284" y="4093705"/>
                </a:lnTo>
                <a:lnTo>
                  <a:pt x="3034284" y="505713"/>
                </a:lnTo>
                <a:lnTo>
                  <a:pt x="3031968" y="457014"/>
                </a:lnTo>
                <a:lnTo>
                  <a:pt x="3025164" y="409623"/>
                </a:lnTo>
                <a:lnTo>
                  <a:pt x="3014082" y="363753"/>
                </a:lnTo>
                <a:lnTo>
                  <a:pt x="2998935" y="319616"/>
                </a:lnTo>
                <a:lnTo>
                  <a:pt x="2979936" y="277424"/>
                </a:lnTo>
                <a:lnTo>
                  <a:pt x="2957295" y="237389"/>
                </a:lnTo>
                <a:lnTo>
                  <a:pt x="2931225" y="199723"/>
                </a:lnTo>
                <a:lnTo>
                  <a:pt x="2901938" y="164638"/>
                </a:lnTo>
                <a:lnTo>
                  <a:pt x="2869645" y="132345"/>
                </a:lnTo>
                <a:lnTo>
                  <a:pt x="2834560" y="103058"/>
                </a:lnTo>
                <a:lnTo>
                  <a:pt x="2796894" y="76988"/>
                </a:lnTo>
                <a:lnTo>
                  <a:pt x="2756859" y="54347"/>
                </a:lnTo>
                <a:lnTo>
                  <a:pt x="2714667" y="35348"/>
                </a:lnTo>
                <a:lnTo>
                  <a:pt x="2670530" y="20201"/>
                </a:lnTo>
                <a:lnTo>
                  <a:pt x="2624660" y="9119"/>
                </a:lnTo>
                <a:lnTo>
                  <a:pt x="2577269" y="2315"/>
                </a:lnTo>
                <a:lnTo>
                  <a:pt x="2528570" y="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7" name="object 11"/>
          <p:cNvSpPr/>
          <p:nvPr/>
        </p:nvSpPr>
        <p:spPr>
          <a:xfrm>
            <a:off x="336044" y="1965026"/>
            <a:ext cx="3034665" cy="4599940"/>
          </a:xfrm>
          <a:custGeom>
            <a:avLst/>
            <a:gdLst/>
            <a:ahLst/>
            <a:cxnLst/>
            <a:rect l="l" t="t" r="r" b="b"/>
            <a:pathLst>
              <a:path w="3034665" h="4599940">
                <a:moveTo>
                  <a:pt x="0" y="505713"/>
                </a:moveTo>
                <a:lnTo>
                  <a:pt x="2315" y="457014"/>
                </a:lnTo>
                <a:lnTo>
                  <a:pt x="9118" y="409623"/>
                </a:lnTo>
                <a:lnTo>
                  <a:pt x="20199" y="363753"/>
                </a:lnTo>
                <a:lnTo>
                  <a:pt x="35344" y="319616"/>
                </a:lnTo>
                <a:lnTo>
                  <a:pt x="54343" y="277424"/>
                </a:lnTo>
                <a:lnTo>
                  <a:pt x="76983" y="237389"/>
                </a:lnTo>
                <a:lnTo>
                  <a:pt x="103052" y="199723"/>
                </a:lnTo>
                <a:lnTo>
                  <a:pt x="132338" y="164638"/>
                </a:lnTo>
                <a:lnTo>
                  <a:pt x="164629" y="132345"/>
                </a:lnTo>
                <a:lnTo>
                  <a:pt x="199714" y="103058"/>
                </a:lnTo>
                <a:lnTo>
                  <a:pt x="237381" y="76988"/>
                </a:lnTo>
                <a:lnTo>
                  <a:pt x="277417" y="54347"/>
                </a:lnTo>
                <a:lnTo>
                  <a:pt x="319611" y="35348"/>
                </a:lnTo>
                <a:lnTo>
                  <a:pt x="363751" y="20201"/>
                </a:lnTo>
                <a:lnTo>
                  <a:pt x="409625" y="9119"/>
                </a:lnTo>
                <a:lnTo>
                  <a:pt x="457020" y="2315"/>
                </a:lnTo>
                <a:lnTo>
                  <a:pt x="505726" y="0"/>
                </a:lnTo>
                <a:lnTo>
                  <a:pt x="2528570" y="0"/>
                </a:lnTo>
                <a:lnTo>
                  <a:pt x="2577269" y="2315"/>
                </a:lnTo>
                <a:lnTo>
                  <a:pt x="2624660" y="9119"/>
                </a:lnTo>
                <a:lnTo>
                  <a:pt x="2670530" y="20201"/>
                </a:lnTo>
                <a:lnTo>
                  <a:pt x="2714667" y="35348"/>
                </a:lnTo>
                <a:lnTo>
                  <a:pt x="2756859" y="54347"/>
                </a:lnTo>
                <a:lnTo>
                  <a:pt x="2796894" y="76988"/>
                </a:lnTo>
                <a:lnTo>
                  <a:pt x="2834560" y="103058"/>
                </a:lnTo>
                <a:lnTo>
                  <a:pt x="2869645" y="132345"/>
                </a:lnTo>
                <a:lnTo>
                  <a:pt x="2901938" y="164638"/>
                </a:lnTo>
                <a:lnTo>
                  <a:pt x="2931225" y="199723"/>
                </a:lnTo>
                <a:lnTo>
                  <a:pt x="2957295" y="237389"/>
                </a:lnTo>
                <a:lnTo>
                  <a:pt x="2979936" y="277424"/>
                </a:lnTo>
                <a:lnTo>
                  <a:pt x="2998935" y="319616"/>
                </a:lnTo>
                <a:lnTo>
                  <a:pt x="3014082" y="363753"/>
                </a:lnTo>
                <a:lnTo>
                  <a:pt x="3025164" y="409623"/>
                </a:lnTo>
                <a:lnTo>
                  <a:pt x="3031968" y="457014"/>
                </a:lnTo>
                <a:lnTo>
                  <a:pt x="3034284" y="505713"/>
                </a:lnTo>
                <a:lnTo>
                  <a:pt x="3034284" y="4093705"/>
                </a:lnTo>
                <a:lnTo>
                  <a:pt x="3031968" y="4142411"/>
                </a:lnTo>
                <a:lnTo>
                  <a:pt x="3025164" y="4189806"/>
                </a:lnTo>
                <a:lnTo>
                  <a:pt x="3014082" y="4235680"/>
                </a:lnTo>
                <a:lnTo>
                  <a:pt x="2998935" y="4279820"/>
                </a:lnTo>
                <a:lnTo>
                  <a:pt x="2979936" y="4322014"/>
                </a:lnTo>
                <a:lnTo>
                  <a:pt x="2957295" y="4362050"/>
                </a:lnTo>
                <a:lnTo>
                  <a:pt x="2931225" y="4399717"/>
                </a:lnTo>
                <a:lnTo>
                  <a:pt x="2901938" y="4434802"/>
                </a:lnTo>
                <a:lnTo>
                  <a:pt x="2869645" y="4467093"/>
                </a:lnTo>
                <a:lnTo>
                  <a:pt x="2834560" y="4496379"/>
                </a:lnTo>
                <a:lnTo>
                  <a:pt x="2796894" y="4522448"/>
                </a:lnTo>
                <a:lnTo>
                  <a:pt x="2756859" y="4545088"/>
                </a:lnTo>
                <a:lnTo>
                  <a:pt x="2714667" y="4564087"/>
                </a:lnTo>
                <a:lnTo>
                  <a:pt x="2670530" y="4579232"/>
                </a:lnTo>
                <a:lnTo>
                  <a:pt x="2624660" y="4590313"/>
                </a:lnTo>
                <a:lnTo>
                  <a:pt x="2577269" y="4597116"/>
                </a:lnTo>
                <a:lnTo>
                  <a:pt x="2528570" y="4599432"/>
                </a:lnTo>
                <a:lnTo>
                  <a:pt x="505726" y="4599432"/>
                </a:lnTo>
                <a:lnTo>
                  <a:pt x="457020" y="4597116"/>
                </a:lnTo>
                <a:lnTo>
                  <a:pt x="409625" y="4590313"/>
                </a:lnTo>
                <a:lnTo>
                  <a:pt x="363751" y="4579232"/>
                </a:lnTo>
                <a:lnTo>
                  <a:pt x="319611" y="4564087"/>
                </a:lnTo>
                <a:lnTo>
                  <a:pt x="277417" y="4545088"/>
                </a:lnTo>
                <a:lnTo>
                  <a:pt x="237381" y="4522448"/>
                </a:lnTo>
                <a:lnTo>
                  <a:pt x="199714" y="4496379"/>
                </a:lnTo>
                <a:lnTo>
                  <a:pt x="164629" y="4467093"/>
                </a:lnTo>
                <a:lnTo>
                  <a:pt x="132338" y="4434802"/>
                </a:lnTo>
                <a:lnTo>
                  <a:pt x="103052" y="4399717"/>
                </a:lnTo>
                <a:lnTo>
                  <a:pt x="76983" y="4362050"/>
                </a:lnTo>
                <a:lnTo>
                  <a:pt x="54343" y="4322014"/>
                </a:lnTo>
                <a:lnTo>
                  <a:pt x="35344" y="4279820"/>
                </a:lnTo>
                <a:lnTo>
                  <a:pt x="20199" y="4235680"/>
                </a:lnTo>
                <a:lnTo>
                  <a:pt x="9118" y="4189806"/>
                </a:lnTo>
                <a:lnTo>
                  <a:pt x="2315" y="4142411"/>
                </a:lnTo>
                <a:lnTo>
                  <a:pt x="0" y="4093705"/>
                </a:lnTo>
                <a:lnTo>
                  <a:pt x="0" y="50571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8" name="object 12"/>
          <p:cNvSpPr txBox="1"/>
          <p:nvPr/>
        </p:nvSpPr>
        <p:spPr>
          <a:xfrm>
            <a:off x="601170" y="2080611"/>
            <a:ext cx="2502535" cy="437491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" marR="22860" indent="3810" algn="ctr">
              <a:lnSpc>
                <a:spcPts val="2510"/>
              </a:lnSpc>
              <a:spcBef>
                <a:spcPts val="39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добровольности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 доступности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процедур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ts val="23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оценки,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независимых</a:t>
            </a:r>
            <a:endParaRPr sz="200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от соискателя,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конкретного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работодателя этого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соискателя,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организации – при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ведущей роли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советов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профессиональным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квалификациям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 организации и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контроле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качества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9" name="object 13"/>
          <p:cNvSpPr/>
          <p:nvPr/>
        </p:nvSpPr>
        <p:spPr>
          <a:xfrm>
            <a:off x="3406141" y="1923115"/>
            <a:ext cx="2912364" cy="3680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0" name="object 14"/>
          <p:cNvSpPr/>
          <p:nvPr/>
        </p:nvSpPr>
        <p:spPr>
          <a:xfrm>
            <a:off x="3538729" y="2075515"/>
            <a:ext cx="2705100" cy="3433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1" name="object 15"/>
          <p:cNvSpPr/>
          <p:nvPr/>
        </p:nvSpPr>
        <p:spPr>
          <a:xfrm>
            <a:off x="3467863" y="1965028"/>
            <a:ext cx="2794000" cy="3561715"/>
          </a:xfrm>
          <a:custGeom>
            <a:avLst/>
            <a:gdLst/>
            <a:ahLst/>
            <a:cxnLst/>
            <a:rect l="l" t="t" r="r" b="b"/>
            <a:pathLst>
              <a:path w="2794000" h="3561715">
                <a:moveTo>
                  <a:pt x="2327909" y="0"/>
                </a:moveTo>
                <a:lnTo>
                  <a:pt x="465581" y="0"/>
                </a:lnTo>
                <a:lnTo>
                  <a:pt x="417972" y="2403"/>
                </a:lnTo>
                <a:lnTo>
                  <a:pt x="371739" y="9457"/>
                </a:lnTo>
                <a:lnTo>
                  <a:pt x="327116" y="20928"/>
                </a:lnTo>
                <a:lnTo>
                  <a:pt x="284339" y="36581"/>
                </a:lnTo>
                <a:lnTo>
                  <a:pt x="243639" y="56184"/>
                </a:lnTo>
                <a:lnTo>
                  <a:pt x="205252" y="79503"/>
                </a:lnTo>
                <a:lnTo>
                  <a:pt x="169411" y="106302"/>
                </a:lnTo>
                <a:lnTo>
                  <a:pt x="136350" y="136350"/>
                </a:lnTo>
                <a:lnTo>
                  <a:pt x="106302" y="169411"/>
                </a:lnTo>
                <a:lnTo>
                  <a:pt x="79503" y="205252"/>
                </a:lnTo>
                <a:lnTo>
                  <a:pt x="56184" y="243639"/>
                </a:lnTo>
                <a:lnTo>
                  <a:pt x="36581" y="284339"/>
                </a:lnTo>
                <a:lnTo>
                  <a:pt x="20928" y="327116"/>
                </a:lnTo>
                <a:lnTo>
                  <a:pt x="9457" y="371739"/>
                </a:lnTo>
                <a:lnTo>
                  <a:pt x="2403" y="417972"/>
                </a:lnTo>
                <a:lnTo>
                  <a:pt x="0" y="465581"/>
                </a:lnTo>
                <a:lnTo>
                  <a:pt x="0" y="3096005"/>
                </a:lnTo>
                <a:lnTo>
                  <a:pt x="2403" y="3143615"/>
                </a:lnTo>
                <a:lnTo>
                  <a:pt x="9457" y="3189848"/>
                </a:lnTo>
                <a:lnTo>
                  <a:pt x="20928" y="3234471"/>
                </a:lnTo>
                <a:lnTo>
                  <a:pt x="36581" y="3277248"/>
                </a:lnTo>
                <a:lnTo>
                  <a:pt x="56184" y="3317948"/>
                </a:lnTo>
                <a:lnTo>
                  <a:pt x="79503" y="3356335"/>
                </a:lnTo>
                <a:lnTo>
                  <a:pt x="106302" y="3392176"/>
                </a:lnTo>
                <a:lnTo>
                  <a:pt x="136350" y="3425237"/>
                </a:lnTo>
                <a:lnTo>
                  <a:pt x="169411" y="3455285"/>
                </a:lnTo>
                <a:lnTo>
                  <a:pt x="205252" y="3482084"/>
                </a:lnTo>
                <a:lnTo>
                  <a:pt x="243639" y="3505403"/>
                </a:lnTo>
                <a:lnTo>
                  <a:pt x="284339" y="3525006"/>
                </a:lnTo>
                <a:lnTo>
                  <a:pt x="327116" y="3540659"/>
                </a:lnTo>
                <a:lnTo>
                  <a:pt x="371739" y="3552130"/>
                </a:lnTo>
                <a:lnTo>
                  <a:pt x="417972" y="3559184"/>
                </a:lnTo>
                <a:lnTo>
                  <a:pt x="465581" y="3561587"/>
                </a:lnTo>
                <a:lnTo>
                  <a:pt x="2327909" y="3561587"/>
                </a:lnTo>
                <a:lnTo>
                  <a:pt x="2375519" y="3559184"/>
                </a:lnTo>
                <a:lnTo>
                  <a:pt x="2421752" y="3552130"/>
                </a:lnTo>
                <a:lnTo>
                  <a:pt x="2466375" y="3540659"/>
                </a:lnTo>
                <a:lnTo>
                  <a:pt x="2509152" y="3525006"/>
                </a:lnTo>
                <a:lnTo>
                  <a:pt x="2549852" y="3505403"/>
                </a:lnTo>
                <a:lnTo>
                  <a:pt x="2588239" y="3482084"/>
                </a:lnTo>
                <a:lnTo>
                  <a:pt x="2624080" y="3455285"/>
                </a:lnTo>
                <a:lnTo>
                  <a:pt x="2657141" y="3425237"/>
                </a:lnTo>
                <a:lnTo>
                  <a:pt x="2687189" y="3392176"/>
                </a:lnTo>
                <a:lnTo>
                  <a:pt x="2713988" y="3356335"/>
                </a:lnTo>
                <a:lnTo>
                  <a:pt x="2737307" y="3317948"/>
                </a:lnTo>
                <a:lnTo>
                  <a:pt x="2756910" y="3277248"/>
                </a:lnTo>
                <a:lnTo>
                  <a:pt x="2772563" y="3234471"/>
                </a:lnTo>
                <a:lnTo>
                  <a:pt x="2784034" y="3189848"/>
                </a:lnTo>
                <a:lnTo>
                  <a:pt x="2791088" y="3143615"/>
                </a:lnTo>
                <a:lnTo>
                  <a:pt x="2793491" y="3096005"/>
                </a:lnTo>
                <a:lnTo>
                  <a:pt x="2793491" y="465581"/>
                </a:lnTo>
                <a:lnTo>
                  <a:pt x="2791088" y="417972"/>
                </a:lnTo>
                <a:lnTo>
                  <a:pt x="2784034" y="371739"/>
                </a:lnTo>
                <a:lnTo>
                  <a:pt x="2772563" y="327116"/>
                </a:lnTo>
                <a:lnTo>
                  <a:pt x="2756910" y="284339"/>
                </a:lnTo>
                <a:lnTo>
                  <a:pt x="2737307" y="243639"/>
                </a:lnTo>
                <a:lnTo>
                  <a:pt x="2713988" y="205252"/>
                </a:lnTo>
                <a:lnTo>
                  <a:pt x="2687189" y="169411"/>
                </a:lnTo>
                <a:lnTo>
                  <a:pt x="2657141" y="136350"/>
                </a:lnTo>
                <a:lnTo>
                  <a:pt x="2624080" y="106302"/>
                </a:lnTo>
                <a:lnTo>
                  <a:pt x="2588239" y="79503"/>
                </a:lnTo>
                <a:lnTo>
                  <a:pt x="2549852" y="56184"/>
                </a:lnTo>
                <a:lnTo>
                  <a:pt x="2509152" y="36581"/>
                </a:lnTo>
                <a:lnTo>
                  <a:pt x="2466375" y="20928"/>
                </a:lnTo>
                <a:lnTo>
                  <a:pt x="2421752" y="9457"/>
                </a:lnTo>
                <a:lnTo>
                  <a:pt x="2375519" y="2403"/>
                </a:lnTo>
                <a:lnTo>
                  <a:pt x="2327909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2" name="object 16"/>
          <p:cNvSpPr/>
          <p:nvPr/>
        </p:nvSpPr>
        <p:spPr>
          <a:xfrm>
            <a:off x="3467863" y="1965028"/>
            <a:ext cx="2794000" cy="3561715"/>
          </a:xfrm>
          <a:custGeom>
            <a:avLst/>
            <a:gdLst/>
            <a:ahLst/>
            <a:cxnLst/>
            <a:rect l="l" t="t" r="r" b="b"/>
            <a:pathLst>
              <a:path w="2794000" h="3561715">
                <a:moveTo>
                  <a:pt x="0" y="465581"/>
                </a:moveTo>
                <a:lnTo>
                  <a:pt x="2403" y="417972"/>
                </a:lnTo>
                <a:lnTo>
                  <a:pt x="9457" y="371739"/>
                </a:lnTo>
                <a:lnTo>
                  <a:pt x="20928" y="327116"/>
                </a:lnTo>
                <a:lnTo>
                  <a:pt x="36581" y="284339"/>
                </a:lnTo>
                <a:lnTo>
                  <a:pt x="56184" y="243639"/>
                </a:lnTo>
                <a:lnTo>
                  <a:pt x="79503" y="205252"/>
                </a:lnTo>
                <a:lnTo>
                  <a:pt x="106302" y="169411"/>
                </a:lnTo>
                <a:lnTo>
                  <a:pt x="136350" y="136350"/>
                </a:lnTo>
                <a:lnTo>
                  <a:pt x="169411" y="106302"/>
                </a:lnTo>
                <a:lnTo>
                  <a:pt x="205252" y="79503"/>
                </a:lnTo>
                <a:lnTo>
                  <a:pt x="243639" y="56184"/>
                </a:lnTo>
                <a:lnTo>
                  <a:pt x="284339" y="36581"/>
                </a:lnTo>
                <a:lnTo>
                  <a:pt x="327116" y="20928"/>
                </a:lnTo>
                <a:lnTo>
                  <a:pt x="371739" y="9457"/>
                </a:lnTo>
                <a:lnTo>
                  <a:pt x="417972" y="2403"/>
                </a:lnTo>
                <a:lnTo>
                  <a:pt x="465581" y="0"/>
                </a:lnTo>
                <a:lnTo>
                  <a:pt x="2327909" y="0"/>
                </a:lnTo>
                <a:lnTo>
                  <a:pt x="2375519" y="2403"/>
                </a:lnTo>
                <a:lnTo>
                  <a:pt x="2421752" y="9457"/>
                </a:lnTo>
                <a:lnTo>
                  <a:pt x="2466375" y="20928"/>
                </a:lnTo>
                <a:lnTo>
                  <a:pt x="2509152" y="36581"/>
                </a:lnTo>
                <a:lnTo>
                  <a:pt x="2549852" y="56184"/>
                </a:lnTo>
                <a:lnTo>
                  <a:pt x="2588239" y="79503"/>
                </a:lnTo>
                <a:lnTo>
                  <a:pt x="2624080" y="106302"/>
                </a:lnTo>
                <a:lnTo>
                  <a:pt x="2657141" y="136350"/>
                </a:lnTo>
                <a:lnTo>
                  <a:pt x="2687189" y="169411"/>
                </a:lnTo>
                <a:lnTo>
                  <a:pt x="2713988" y="205252"/>
                </a:lnTo>
                <a:lnTo>
                  <a:pt x="2737307" y="243639"/>
                </a:lnTo>
                <a:lnTo>
                  <a:pt x="2756910" y="284339"/>
                </a:lnTo>
                <a:lnTo>
                  <a:pt x="2772563" y="327116"/>
                </a:lnTo>
                <a:lnTo>
                  <a:pt x="2784034" y="371739"/>
                </a:lnTo>
                <a:lnTo>
                  <a:pt x="2791088" y="417972"/>
                </a:lnTo>
                <a:lnTo>
                  <a:pt x="2793491" y="465581"/>
                </a:lnTo>
                <a:lnTo>
                  <a:pt x="2793491" y="3096005"/>
                </a:lnTo>
                <a:lnTo>
                  <a:pt x="2791088" y="3143615"/>
                </a:lnTo>
                <a:lnTo>
                  <a:pt x="2784034" y="3189848"/>
                </a:lnTo>
                <a:lnTo>
                  <a:pt x="2772563" y="3234471"/>
                </a:lnTo>
                <a:lnTo>
                  <a:pt x="2756910" y="3277248"/>
                </a:lnTo>
                <a:lnTo>
                  <a:pt x="2737307" y="3317948"/>
                </a:lnTo>
                <a:lnTo>
                  <a:pt x="2713988" y="3356335"/>
                </a:lnTo>
                <a:lnTo>
                  <a:pt x="2687189" y="3392176"/>
                </a:lnTo>
                <a:lnTo>
                  <a:pt x="2657141" y="3425237"/>
                </a:lnTo>
                <a:lnTo>
                  <a:pt x="2624080" y="3455285"/>
                </a:lnTo>
                <a:lnTo>
                  <a:pt x="2588239" y="3482084"/>
                </a:lnTo>
                <a:lnTo>
                  <a:pt x="2549852" y="3505403"/>
                </a:lnTo>
                <a:lnTo>
                  <a:pt x="2509152" y="3525006"/>
                </a:lnTo>
                <a:lnTo>
                  <a:pt x="2466375" y="3540659"/>
                </a:lnTo>
                <a:lnTo>
                  <a:pt x="2421752" y="3552130"/>
                </a:lnTo>
                <a:lnTo>
                  <a:pt x="2375519" y="3559184"/>
                </a:lnTo>
                <a:lnTo>
                  <a:pt x="2327909" y="3561587"/>
                </a:lnTo>
                <a:lnTo>
                  <a:pt x="465581" y="3561587"/>
                </a:lnTo>
                <a:lnTo>
                  <a:pt x="417972" y="3559184"/>
                </a:lnTo>
                <a:lnTo>
                  <a:pt x="371739" y="3552130"/>
                </a:lnTo>
                <a:lnTo>
                  <a:pt x="327116" y="3540659"/>
                </a:lnTo>
                <a:lnTo>
                  <a:pt x="284339" y="3525006"/>
                </a:lnTo>
                <a:lnTo>
                  <a:pt x="243639" y="3505403"/>
                </a:lnTo>
                <a:lnTo>
                  <a:pt x="205252" y="3482084"/>
                </a:lnTo>
                <a:lnTo>
                  <a:pt x="169411" y="3455285"/>
                </a:lnTo>
                <a:lnTo>
                  <a:pt x="136350" y="3425237"/>
                </a:lnTo>
                <a:lnTo>
                  <a:pt x="106302" y="3392176"/>
                </a:lnTo>
                <a:lnTo>
                  <a:pt x="79503" y="3356335"/>
                </a:lnTo>
                <a:lnTo>
                  <a:pt x="56184" y="3317948"/>
                </a:lnTo>
                <a:lnTo>
                  <a:pt x="36581" y="3277248"/>
                </a:lnTo>
                <a:lnTo>
                  <a:pt x="20928" y="3234471"/>
                </a:lnTo>
                <a:lnTo>
                  <a:pt x="9457" y="3189848"/>
                </a:lnTo>
                <a:lnTo>
                  <a:pt x="2403" y="3143615"/>
                </a:lnTo>
                <a:lnTo>
                  <a:pt x="0" y="3096005"/>
                </a:lnTo>
                <a:lnTo>
                  <a:pt x="0" y="46558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3" name="object 17"/>
          <p:cNvSpPr txBox="1"/>
          <p:nvPr/>
        </p:nvSpPr>
        <p:spPr>
          <a:xfrm>
            <a:off x="3721737" y="2170910"/>
            <a:ext cx="2286635" cy="3142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компетентности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обеспечиваемой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привлечением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независимых  ква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ирован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ых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экспертов,  использованием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единых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требований,  унифицированных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процедур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4" name="object 18"/>
          <p:cNvSpPr/>
          <p:nvPr/>
        </p:nvSpPr>
        <p:spPr>
          <a:xfrm>
            <a:off x="6286502" y="1923115"/>
            <a:ext cx="2395727" cy="2654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5" name="object 19"/>
          <p:cNvSpPr/>
          <p:nvPr/>
        </p:nvSpPr>
        <p:spPr>
          <a:xfrm>
            <a:off x="6374893" y="2127332"/>
            <a:ext cx="2255520" cy="22905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6" name="object 20"/>
          <p:cNvSpPr/>
          <p:nvPr/>
        </p:nvSpPr>
        <p:spPr>
          <a:xfrm>
            <a:off x="6348222" y="1965026"/>
            <a:ext cx="2277111" cy="2536190"/>
          </a:xfrm>
          <a:custGeom>
            <a:avLst/>
            <a:gdLst/>
            <a:ahLst/>
            <a:cxnLst/>
            <a:rect l="l" t="t" r="r" b="b"/>
            <a:pathLst>
              <a:path w="2277109" h="2536190">
                <a:moveTo>
                  <a:pt x="1897379" y="0"/>
                </a:moveTo>
                <a:lnTo>
                  <a:pt x="379475" y="0"/>
                </a:lnTo>
                <a:lnTo>
                  <a:pt x="331881" y="2957"/>
                </a:lnTo>
                <a:lnTo>
                  <a:pt x="286048" y="11591"/>
                </a:lnTo>
                <a:lnTo>
                  <a:pt x="242334" y="25546"/>
                </a:lnTo>
                <a:lnTo>
                  <a:pt x="201095" y="44467"/>
                </a:lnTo>
                <a:lnTo>
                  <a:pt x="162685" y="67997"/>
                </a:lnTo>
                <a:lnTo>
                  <a:pt x="127462" y="95781"/>
                </a:lnTo>
                <a:lnTo>
                  <a:pt x="95781" y="127462"/>
                </a:lnTo>
                <a:lnTo>
                  <a:pt x="67997" y="162685"/>
                </a:lnTo>
                <a:lnTo>
                  <a:pt x="44467" y="201095"/>
                </a:lnTo>
                <a:lnTo>
                  <a:pt x="25546" y="242334"/>
                </a:lnTo>
                <a:lnTo>
                  <a:pt x="11591" y="286048"/>
                </a:lnTo>
                <a:lnTo>
                  <a:pt x="2957" y="331881"/>
                </a:lnTo>
                <a:lnTo>
                  <a:pt x="0" y="379475"/>
                </a:lnTo>
                <a:lnTo>
                  <a:pt x="0" y="2156460"/>
                </a:lnTo>
                <a:lnTo>
                  <a:pt x="2957" y="2204054"/>
                </a:lnTo>
                <a:lnTo>
                  <a:pt x="11591" y="2249887"/>
                </a:lnTo>
                <a:lnTo>
                  <a:pt x="25546" y="2293601"/>
                </a:lnTo>
                <a:lnTo>
                  <a:pt x="44467" y="2334840"/>
                </a:lnTo>
                <a:lnTo>
                  <a:pt x="67997" y="2373250"/>
                </a:lnTo>
                <a:lnTo>
                  <a:pt x="95781" y="2408473"/>
                </a:lnTo>
                <a:lnTo>
                  <a:pt x="127462" y="2440154"/>
                </a:lnTo>
                <a:lnTo>
                  <a:pt x="162685" y="2467938"/>
                </a:lnTo>
                <a:lnTo>
                  <a:pt x="201095" y="2491468"/>
                </a:lnTo>
                <a:lnTo>
                  <a:pt x="242334" y="2510389"/>
                </a:lnTo>
                <a:lnTo>
                  <a:pt x="286048" y="2524344"/>
                </a:lnTo>
                <a:lnTo>
                  <a:pt x="331881" y="2532978"/>
                </a:lnTo>
                <a:lnTo>
                  <a:pt x="379475" y="2535935"/>
                </a:lnTo>
                <a:lnTo>
                  <a:pt x="1897379" y="2535935"/>
                </a:lnTo>
                <a:lnTo>
                  <a:pt x="1944974" y="2532978"/>
                </a:lnTo>
                <a:lnTo>
                  <a:pt x="1990807" y="2524344"/>
                </a:lnTo>
                <a:lnTo>
                  <a:pt x="2034521" y="2510389"/>
                </a:lnTo>
                <a:lnTo>
                  <a:pt x="2075760" y="2491468"/>
                </a:lnTo>
                <a:lnTo>
                  <a:pt x="2114170" y="2467938"/>
                </a:lnTo>
                <a:lnTo>
                  <a:pt x="2149393" y="2440154"/>
                </a:lnTo>
                <a:lnTo>
                  <a:pt x="2181074" y="2408473"/>
                </a:lnTo>
                <a:lnTo>
                  <a:pt x="2208858" y="2373250"/>
                </a:lnTo>
                <a:lnTo>
                  <a:pt x="2232388" y="2334840"/>
                </a:lnTo>
                <a:lnTo>
                  <a:pt x="2251309" y="2293601"/>
                </a:lnTo>
                <a:lnTo>
                  <a:pt x="2265264" y="2249887"/>
                </a:lnTo>
                <a:lnTo>
                  <a:pt x="2273898" y="2204054"/>
                </a:lnTo>
                <a:lnTo>
                  <a:pt x="2276855" y="2156460"/>
                </a:lnTo>
                <a:lnTo>
                  <a:pt x="2276855" y="379475"/>
                </a:lnTo>
                <a:lnTo>
                  <a:pt x="2273898" y="331881"/>
                </a:lnTo>
                <a:lnTo>
                  <a:pt x="2265264" y="286048"/>
                </a:lnTo>
                <a:lnTo>
                  <a:pt x="2251309" y="242334"/>
                </a:lnTo>
                <a:lnTo>
                  <a:pt x="2232388" y="201095"/>
                </a:lnTo>
                <a:lnTo>
                  <a:pt x="2208858" y="162685"/>
                </a:lnTo>
                <a:lnTo>
                  <a:pt x="2181074" y="127462"/>
                </a:lnTo>
                <a:lnTo>
                  <a:pt x="2149393" y="95781"/>
                </a:lnTo>
                <a:lnTo>
                  <a:pt x="2114170" y="67997"/>
                </a:lnTo>
                <a:lnTo>
                  <a:pt x="2075760" y="44467"/>
                </a:lnTo>
                <a:lnTo>
                  <a:pt x="2034521" y="25546"/>
                </a:lnTo>
                <a:lnTo>
                  <a:pt x="1990807" y="11591"/>
                </a:lnTo>
                <a:lnTo>
                  <a:pt x="1944974" y="2957"/>
                </a:lnTo>
                <a:lnTo>
                  <a:pt x="1897379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7" name="object 21"/>
          <p:cNvSpPr/>
          <p:nvPr/>
        </p:nvSpPr>
        <p:spPr>
          <a:xfrm>
            <a:off x="6348222" y="1965026"/>
            <a:ext cx="2277111" cy="2536190"/>
          </a:xfrm>
          <a:custGeom>
            <a:avLst/>
            <a:gdLst/>
            <a:ahLst/>
            <a:cxnLst/>
            <a:rect l="l" t="t" r="r" b="b"/>
            <a:pathLst>
              <a:path w="2277109" h="2536190">
                <a:moveTo>
                  <a:pt x="0" y="379475"/>
                </a:moveTo>
                <a:lnTo>
                  <a:pt x="2957" y="331881"/>
                </a:lnTo>
                <a:lnTo>
                  <a:pt x="11591" y="286048"/>
                </a:lnTo>
                <a:lnTo>
                  <a:pt x="25546" y="242334"/>
                </a:lnTo>
                <a:lnTo>
                  <a:pt x="44467" y="201095"/>
                </a:lnTo>
                <a:lnTo>
                  <a:pt x="67997" y="162685"/>
                </a:lnTo>
                <a:lnTo>
                  <a:pt x="95781" y="127462"/>
                </a:lnTo>
                <a:lnTo>
                  <a:pt x="127462" y="95781"/>
                </a:lnTo>
                <a:lnTo>
                  <a:pt x="162685" y="67997"/>
                </a:lnTo>
                <a:lnTo>
                  <a:pt x="201095" y="44467"/>
                </a:lnTo>
                <a:lnTo>
                  <a:pt x="242334" y="25546"/>
                </a:lnTo>
                <a:lnTo>
                  <a:pt x="286048" y="11591"/>
                </a:lnTo>
                <a:lnTo>
                  <a:pt x="331881" y="2957"/>
                </a:lnTo>
                <a:lnTo>
                  <a:pt x="379475" y="0"/>
                </a:lnTo>
                <a:lnTo>
                  <a:pt x="1897379" y="0"/>
                </a:lnTo>
                <a:lnTo>
                  <a:pt x="1944974" y="2957"/>
                </a:lnTo>
                <a:lnTo>
                  <a:pt x="1990807" y="11591"/>
                </a:lnTo>
                <a:lnTo>
                  <a:pt x="2034521" y="25546"/>
                </a:lnTo>
                <a:lnTo>
                  <a:pt x="2075760" y="44467"/>
                </a:lnTo>
                <a:lnTo>
                  <a:pt x="2114170" y="67997"/>
                </a:lnTo>
                <a:lnTo>
                  <a:pt x="2149393" y="95781"/>
                </a:lnTo>
                <a:lnTo>
                  <a:pt x="2181074" y="127462"/>
                </a:lnTo>
                <a:lnTo>
                  <a:pt x="2208858" y="162685"/>
                </a:lnTo>
                <a:lnTo>
                  <a:pt x="2232388" y="201095"/>
                </a:lnTo>
                <a:lnTo>
                  <a:pt x="2251309" y="242334"/>
                </a:lnTo>
                <a:lnTo>
                  <a:pt x="2265264" y="286048"/>
                </a:lnTo>
                <a:lnTo>
                  <a:pt x="2273898" y="331881"/>
                </a:lnTo>
                <a:lnTo>
                  <a:pt x="2276855" y="379475"/>
                </a:lnTo>
                <a:lnTo>
                  <a:pt x="2276855" y="2156460"/>
                </a:lnTo>
                <a:lnTo>
                  <a:pt x="2273898" y="2204054"/>
                </a:lnTo>
                <a:lnTo>
                  <a:pt x="2265264" y="2249887"/>
                </a:lnTo>
                <a:lnTo>
                  <a:pt x="2251309" y="2293601"/>
                </a:lnTo>
                <a:lnTo>
                  <a:pt x="2232388" y="2334840"/>
                </a:lnTo>
                <a:lnTo>
                  <a:pt x="2208858" y="2373250"/>
                </a:lnTo>
                <a:lnTo>
                  <a:pt x="2181074" y="2408473"/>
                </a:lnTo>
                <a:lnTo>
                  <a:pt x="2149393" y="2440154"/>
                </a:lnTo>
                <a:lnTo>
                  <a:pt x="2114170" y="2467938"/>
                </a:lnTo>
                <a:lnTo>
                  <a:pt x="2075760" y="2491468"/>
                </a:lnTo>
                <a:lnTo>
                  <a:pt x="2034521" y="2510389"/>
                </a:lnTo>
                <a:lnTo>
                  <a:pt x="1990807" y="2524344"/>
                </a:lnTo>
                <a:lnTo>
                  <a:pt x="1944974" y="2532978"/>
                </a:lnTo>
                <a:lnTo>
                  <a:pt x="1897379" y="2535935"/>
                </a:lnTo>
                <a:lnTo>
                  <a:pt x="379475" y="2535935"/>
                </a:lnTo>
                <a:lnTo>
                  <a:pt x="331881" y="2532978"/>
                </a:lnTo>
                <a:lnTo>
                  <a:pt x="286048" y="2524344"/>
                </a:lnTo>
                <a:lnTo>
                  <a:pt x="242334" y="2510389"/>
                </a:lnTo>
                <a:lnTo>
                  <a:pt x="201095" y="2491468"/>
                </a:lnTo>
                <a:lnTo>
                  <a:pt x="162685" y="2467938"/>
                </a:lnTo>
                <a:lnTo>
                  <a:pt x="127462" y="2440154"/>
                </a:lnTo>
                <a:lnTo>
                  <a:pt x="95781" y="2408473"/>
                </a:lnTo>
                <a:lnTo>
                  <a:pt x="67997" y="2373250"/>
                </a:lnTo>
                <a:lnTo>
                  <a:pt x="44467" y="2334840"/>
                </a:lnTo>
                <a:lnTo>
                  <a:pt x="25546" y="2293601"/>
                </a:lnTo>
                <a:lnTo>
                  <a:pt x="11591" y="2249887"/>
                </a:lnTo>
                <a:lnTo>
                  <a:pt x="2957" y="2204054"/>
                </a:lnTo>
                <a:lnTo>
                  <a:pt x="0" y="2156460"/>
                </a:lnTo>
                <a:lnTo>
                  <a:pt x="0" y="3794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8" name="object 22"/>
          <p:cNvSpPr txBox="1"/>
          <p:nvPr/>
        </p:nvSpPr>
        <p:spPr>
          <a:xfrm>
            <a:off x="6573775" y="2234141"/>
            <a:ext cx="1826895" cy="1976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открытости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достоверности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информации о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процедурах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результатах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оценки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9" name="object 23"/>
          <p:cNvSpPr/>
          <p:nvPr/>
        </p:nvSpPr>
        <p:spPr>
          <a:xfrm>
            <a:off x="8627365" y="1923115"/>
            <a:ext cx="3290315" cy="47183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0" name="object 24"/>
          <p:cNvSpPr/>
          <p:nvPr/>
        </p:nvSpPr>
        <p:spPr>
          <a:xfrm>
            <a:off x="8741664" y="1894156"/>
            <a:ext cx="3081528" cy="48356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1" name="object 25"/>
          <p:cNvSpPr/>
          <p:nvPr/>
        </p:nvSpPr>
        <p:spPr>
          <a:xfrm>
            <a:off x="8689088" y="1965026"/>
            <a:ext cx="3171825" cy="4599940"/>
          </a:xfrm>
          <a:custGeom>
            <a:avLst/>
            <a:gdLst/>
            <a:ahLst/>
            <a:cxnLst/>
            <a:rect l="l" t="t" r="r" b="b"/>
            <a:pathLst>
              <a:path w="3171825" h="4599940">
                <a:moveTo>
                  <a:pt x="2642870" y="0"/>
                </a:moveTo>
                <a:lnTo>
                  <a:pt x="528574" y="0"/>
                </a:lnTo>
                <a:lnTo>
                  <a:pt x="480455" y="2159"/>
                </a:lnTo>
                <a:lnTo>
                  <a:pt x="433549" y="8514"/>
                </a:lnTo>
                <a:lnTo>
                  <a:pt x="388040" y="18877"/>
                </a:lnTo>
                <a:lnTo>
                  <a:pt x="344117" y="33063"/>
                </a:lnTo>
                <a:lnTo>
                  <a:pt x="301965" y="50884"/>
                </a:lnTo>
                <a:lnTo>
                  <a:pt x="261770" y="72154"/>
                </a:lnTo>
                <a:lnTo>
                  <a:pt x="223720" y="96688"/>
                </a:lnTo>
                <a:lnTo>
                  <a:pt x="188000" y="124297"/>
                </a:lnTo>
                <a:lnTo>
                  <a:pt x="154797" y="154797"/>
                </a:lnTo>
                <a:lnTo>
                  <a:pt x="124297" y="188000"/>
                </a:lnTo>
                <a:lnTo>
                  <a:pt x="96688" y="223720"/>
                </a:lnTo>
                <a:lnTo>
                  <a:pt x="72154" y="261770"/>
                </a:lnTo>
                <a:lnTo>
                  <a:pt x="50884" y="301965"/>
                </a:lnTo>
                <a:lnTo>
                  <a:pt x="33063" y="344117"/>
                </a:lnTo>
                <a:lnTo>
                  <a:pt x="18877" y="388040"/>
                </a:lnTo>
                <a:lnTo>
                  <a:pt x="8514" y="433549"/>
                </a:lnTo>
                <a:lnTo>
                  <a:pt x="2159" y="480455"/>
                </a:lnTo>
                <a:lnTo>
                  <a:pt x="0" y="528573"/>
                </a:lnTo>
                <a:lnTo>
                  <a:pt x="0" y="4070845"/>
                </a:lnTo>
                <a:lnTo>
                  <a:pt x="2159" y="4118958"/>
                </a:lnTo>
                <a:lnTo>
                  <a:pt x="8514" y="4165860"/>
                </a:lnTo>
                <a:lnTo>
                  <a:pt x="18877" y="4211366"/>
                </a:lnTo>
                <a:lnTo>
                  <a:pt x="33063" y="4255288"/>
                </a:lnTo>
                <a:lnTo>
                  <a:pt x="50884" y="4297440"/>
                </a:lnTo>
                <a:lnTo>
                  <a:pt x="72154" y="4337635"/>
                </a:lnTo>
                <a:lnTo>
                  <a:pt x="96688" y="4375686"/>
                </a:lnTo>
                <a:lnTo>
                  <a:pt x="124297" y="4411408"/>
                </a:lnTo>
                <a:lnTo>
                  <a:pt x="154797" y="4444614"/>
                </a:lnTo>
                <a:lnTo>
                  <a:pt x="188000" y="4475116"/>
                </a:lnTo>
                <a:lnTo>
                  <a:pt x="223720" y="4502729"/>
                </a:lnTo>
                <a:lnTo>
                  <a:pt x="261770" y="4527265"/>
                </a:lnTo>
                <a:lnTo>
                  <a:pt x="301965" y="4548538"/>
                </a:lnTo>
                <a:lnTo>
                  <a:pt x="344117" y="4566362"/>
                </a:lnTo>
                <a:lnTo>
                  <a:pt x="388040" y="4580550"/>
                </a:lnTo>
                <a:lnTo>
                  <a:pt x="433549" y="4590915"/>
                </a:lnTo>
                <a:lnTo>
                  <a:pt x="480455" y="4597271"/>
                </a:lnTo>
                <a:lnTo>
                  <a:pt x="528574" y="4599432"/>
                </a:lnTo>
                <a:lnTo>
                  <a:pt x="2642870" y="4599432"/>
                </a:lnTo>
                <a:lnTo>
                  <a:pt x="2690988" y="4597271"/>
                </a:lnTo>
                <a:lnTo>
                  <a:pt x="2737894" y="4590915"/>
                </a:lnTo>
                <a:lnTo>
                  <a:pt x="2783403" y="4580550"/>
                </a:lnTo>
                <a:lnTo>
                  <a:pt x="2827326" y="4566362"/>
                </a:lnTo>
                <a:lnTo>
                  <a:pt x="2869478" y="4548538"/>
                </a:lnTo>
                <a:lnTo>
                  <a:pt x="2909673" y="4527265"/>
                </a:lnTo>
                <a:lnTo>
                  <a:pt x="2947723" y="4502729"/>
                </a:lnTo>
                <a:lnTo>
                  <a:pt x="2983443" y="4475116"/>
                </a:lnTo>
                <a:lnTo>
                  <a:pt x="3016646" y="4444614"/>
                </a:lnTo>
                <a:lnTo>
                  <a:pt x="3047146" y="4411408"/>
                </a:lnTo>
                <a:lnTo>
                  <a:pt x="3074755" y="4375686"/>
                </a:lnTo>
                <a:lnTo>
                  <a:pt x="3099289" y="4337635"/>
                </a:lnTo>
                <a:lnTo>
                  <a:pt x="3120559" y="4297440"/>
                </a:lnTo>
                <a:lnTo>
                  <a:pt x="3138380" y="4255288"/>
                </a:lnTo>
                <a:lnTo>
                  <a:pt x="3152566" y="4211366"/>
                </a:lnTo>
                <a:lnTo>
                  <a:pt x="3162929" y="4165860"/>
                </a:lnTo>
                <a:lnTo>
                  <a:pt x="3169284" y="4118958"/>
                </a:lnTo>
                <a:lnTo>
                  <a:pt x="3171444" y="4070845"/>
                </a:lnTo>
                <a:lnTo>
                  <a:pt x="3171444" y="528573"/>
                </a:lnTo>
                <a:lnTo>
                  <a:pt x="3169284" y="480455"/>
                </a:lnTo>
                <a:lnTo>
                  <a:pt x="3162929" y="433549"/>
                </a:lnTo>
                <a:lnTo>
                  <a:pt x="3152566" y="388040"/>
                </a:lnTo>
                <a:lnTo>
                  <a:pt x="3138380" y="344117"/>
                </a:lnTo>
                <a:lnTo>
                  <a:pt x="3120559" y="301965"/>
                </a:lnTo>
                <a:lnTo>
                  <a:pt x="3099289" y="261770"/>
                </a:lnTo>
                <a:lnTo>
                  <a:pt x="3074755" y="223720"/>
                </a:lnTo>
                <a:lnTo>
                  <a:pt x="3047146" y="188000"/>
                </a:lnTo>
                <a:lnTo>
                  <a:pt x="3016646" y="154797"/>
                </a:lnTo>
                <a:lnTo>
                  <a:pt x="2983443" y="124297"/>
                </a:lnTo>
                <a:lnTo>
                  <a:pt x="2947723" y="96688"/>
                </a:lnTo>
                <a:lnTo>
                  <a:pt x="2909673" y="72154"/>
                </a:lnTo>
                <a:lnTo>
                  <a:pt x="2869478" y="50884"/>
                </a:lnTo>
                <a:lnTo>
                  <a:pt x="2827326" y="33063"/>
                </a:lnTo>
                <a:lnTo>
                  <a:pt x="2783403" y="18877"/>
                </a:lnTo>
                <a:lnTo>
                  <a:pt x="2737894" y="8514"/>
                </a:lnTo>
                <a:lnTo>
                  <a:pt x="2690988" y="2159"/>
                </a:lnTo>
                <a:lnTo>
                  <a:pt x="2642870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2" name="object 26"/>
          <p:cNvSpPr/>
          <p:nvPr/>
        </p:nvSpPr>
        <p:spPr>
          <a:xfrm>
            <a:off x="8689088" y="1965026"/>
            <a:ext cx="3171825" cy="4599940"/>
          </a:xfrm>
          <a:custGeom>
            <a:avLst/>
            <a:gdLst/>
            <a:ahLst/>
            <a:cxnLst/>
            <a:rect l="l" t="t" r="r" b="b"/>
            <a:pathLst>
              <a:path w="3171825" h="4599940">
                <a:moveTo>
                  <a:pt x="0" y="528573"/>
                </a:moveTo>
                <a:lnTo>
                  <a:pt x="2159" y="480455"/>
                </a:lnTo>
                <a:lnTo>
                  <a:pt x="8514" y="433549"/>
                </a:lnTo>
                <a:lnTo>
                  <a:pt x="18877" y="388040"/>
                </a:lnTo>
                <a:lnTo>
                  <a:pt x="33063" y="344117"/>
                </a:lnTo>
                <a:lnTo>
                  <a:pt x="50884" y="301965"/>
                </a:lnTo>
                <a:lnTo>
                  <a:pt x="72154" y="261770"/>
                </a:lnTo>
                <a:lnTo>
                  <a:pt x="96688" y="223720"/>
                </a:lnTo>
                <a:lnTo>
                  <a:pt x="124297" y="188000"/>
                </a:lnTo>
                <a:lnTo>
                  <a:pt x="154797" y="154797"/>
                </a:lnTo>
                <a:lnTo>
                  <a:pt x="188000" y="124297"/>
                </a:lnTo>
                <a:lnTo>
                  <a:pt x="223720" y="96688"/>
                </a:lnTo>
                <a:lnTo>
                  <a:pt x="261770" y="72154"/>
                </a:lnTo>
                <a:lnTo>
                  <a:pt x="301965" y="50884"/>
                </a:lnTo>
                <a:lnTo>
                  <a:pt x="344117" y="33063"/>
                </a:lnTo>
                <a:lnTo>
                  <a:pt x="388040" y="18877"/>
                </a:lnTo>
                <a:lnTo>
                  <a:pt x="433549" y="8514"/>
                </a:lnTo>
                <a:lnTo>
                  <a:pt x="480455" y="2159"/>
                </a:lnTo>
                <a:lnTo>
                  <a:pt x="528574" y="0"/>
                </a:lnTo>
                <a:lnTo>
                  <a:pt x="2642870" y="0"/>
                </a:lnTo>
                <a:lnTo>
                  <a:pt x="2690988" y="2159"/>
                </a:lnTo>
                <a:lnTo>
                  <a:pt x="2737894" y="8514"/>
                </a:lnTo>
                <a:lnTo>
                  <a:pt x="2783403" y="18877"/>
                </a:lnTo>
                <a:lnTo>
                  <a:pt x="2827326" y="33063"/>
                </a:lnTo>
                <a:lnTo>
                  <a:pt x="2869478" y="50884"/>
                </a:lnTo>
                <a:lnTo>
                  <a:pt x="2909673" y="72154"/>
                </a:lnTo>
                <a:lnTo>
                  <a:pt x="2947723" y="96688"/>
                </a:lnTo>
                <a:lnTo>
                  <a:pt x="2983443" y="124297"/>
                </a:lnTo>
                <a:lnTo>
                  <a:pt x="3016646" y="154797"/>
                </a:lnTo>
                <a:lnTo>
                  <a:pt x="3047146" y="188000"/>
                </a:lnTo>
                <a:lnTo>
                  <a:pt x="3074755" y="223720"/>
                </a:lnTo>
                <a:lnTo>
                  <a:pt x="3099289" y="261770"/>
                </a:lnTo>
                <a:lnTo>
                  <a:pt x="3120559" y="301965"/>
                </a:lnTo>
                <a:lnTo>
                  <a:pt x="3138380" y="344117"/>
                </a:lnTo>
                <a:lnTo>
                  <a:pt x="3152566" y="388040"/>
                </a:lnTo>
                <a:lnTo>
                  <a:pt x="3162929" y="433549"/>
                </a:lnTo>
                <a:lnTo>
                  <a:pt x="3169284" y="480455"/>
                </a:lnTo>
                <a:lnTo>
                  <a:pt x="3171444" y="528573"/>
                </a:lnTo>
                <a:lnTo>
                  <a:pt x="3171444" y="4070845"/>
                </a:lnTo>
                <a:lnTo>
                  <a:pt x="3169284" y="4118958"/>
                </a:lnTo>
                <a:lnTo>
                  <a:pt x="3162929" y="4165860"/>
                </a:lnTo>
                <a:lnTo>
                  <a:pt x="3152566" y="4211366"/>
                </a:lnTo>
                <a:lnTo>
                  <a:pt x="3138380" y="4255288"/>
                </a:lnTo>
                <a:lnTo>
                  <a:pt x="3120559" y="4297440"/>
                </a:lnTo>
                <a:lnTo>
                  <a:pt x="3099289" y="4337635"/>
                </a:lnTo>
                <a:lnTo>
                  <a:pt x="3074755" y="4375686"/>
                </a:lnTo>
                <a:lnTo>
                  <a:pt x="3047146" y="4411408"/>
                </a:lnTo>
                <a:lnTo>
                  <a:pt x="3016646" y="4444614"/>
                </a:lnTo>
                <a:lnTo>
                  <a:pt x="2983443" y="4475116"/>
                </a:lnTo>
                <a:lnTo>
                  <a:pt x="2947723" y="4502729"/>
                </a:lnTo>
                <a:lnTo>
                  <a:pt x="2909673" y="4527265"/>
                </a:lnTo>
                <a:lnTo>
                  <a:pt x="2869478" y="4548538"/>
                </a:lnTo>
                <a:lnTo>
                  <a:pt x="2827326" y="4566362"/>
                </a:lnTo>
                <a:lnTo>
                  <a:pt x="2783403" y="4580550"/>
                </a:lnTo>
                <a:lnTo>
                  <a:pt x="2737894" y="4590915"/>
                </a:lnTo>
                <a:lnTo>
                  <a:pt x="2690988" y="4597271"/>
                </a:lnTo>
                <a:lnTo>
                  <a:pt x="2642870" y="4599432"/>
                </a:lnTo>
                <a:lnTo>
                  <a:pt x="528574" y="4599432"/>
                </a:lnTo>
                <a:lnTo>
                  <a:pt x="480455" y="4597271"/>
                </a:lnTo>
                <a:lnTo>
                  <a:pt x="433549" y="4590915"/>
                </a:lnTo>
                <a:lnTo>
                  <a:pt x="388040" y="4580550"/>
                </a:lnTo>
                <a:lnTo>
                  <a:pt x="344117" y="4566362"/>
                </a:lnTo>
                <a:lnTo>
                  <a:pt x="301965" y="4548538"/>
                </a:lnTo>
                <a:lnTo>
                  <a:pt x="261770" y="4527265"/>
                </a:lnTo>
                <a:lnTo>
                  <a:pt x="223720" y="4502729"/>
                </a:lnTo>
                <a:lnTo>
                  <a:pt x="188000" y="4475116"/>
                </a:lnTo>
                <a:lnTo>
                  <a:pt x="154797" y="4444614"/>
                </a:lnTo>
                <a:lnTo>
                  <a:pt x="124297" y="4411408"/>
                </a:lnTo>
                <a:lnTo>
                  <a:pt x="96688" y="4375686"/>
                </a:lnTo>
                <a:lnTo>
                  <a:pt x="72154" y="4337635"/>
                </a:lnTo>
                <a:lnTo>
                  <a:pt x="50884" y="4297440"/>
                </a:lnTo>
                <a:lnTo>
                  <a:pt x="33063" y="4255288"/>
                </a:lnTo>
                <a:lnTo>
                  <a:pt x="18877" y="4211366"/>
                </a:lnTo>
                <a:lnTo>
                  <a:pt x="8514" y="4165860"/>
                </a:lnTo>
                <a:lnTo>
                  <a:pt x="2159" y="4118958"/>
                </a:lnTo>
                <a:lnTo>
                  <a:pt x="0" y="4070845"/>
                </a:lnTo>
                <a:lnTo>
                  <a:pt x="0" y="528573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3" name="object 27"/>
          <p:cNvSpPr txBox="1">
            <a:spLocks noGrp="1"/>
          </p:cNvSpPr>
          <p:nvPr/>
        </p:nvSpPr>
        <p:spPr>
          <a:xfrm>
            <a:off x="8956040" y="1989172"/>
            <a:ext cx="2636520" cy="4558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400" b="0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dirty="0"/>
              <a:t>защиты</a:t>
            </a:r>
            <a:r>
              <a:rPr spc="-105" dirty="0"/>
              <a:t> </a:t>
            </a:r>
            <a:r>
              <a:rPr dirty="0"/>
              <a:t>прав</a:t>
            </a:r>
          </a:p>
          <a:p>
            <a:pPr marL="12700" marR="5080" indent="-1270" algn="ctr">
              <a:lnSpc>
                <a:spcPct val="100000"/>
              </a:lnSpc>
              <a:spcBef>
                <a:spcPts val="25"/>
              </a:spcBef>
            </a:pPr>
            <a:r>
              <a:rPr sz="2000" spc="-10" dirty="0"/>
              <a:t>соискателей,  </a:t>
            </a:r>
            <a:r>
              <a:rPr sz="2000" dirty="0"/>
              <a:t>обеспечения  </a:t>
            </a:r>
            <a:r>
              <a:rPr sz="2000" spc="-5" dirty="0"/>
              <a:t>конфиденциальности </a:t>
            </a:r>
            <a:r>
              <a:rPr sz="2000" dirty="0"/>
              <a:t>в  </a:t>
            </a:r>
            <a:r>
              <a:rPr sz="2000" spc="-5" dirty="0"/>
              <a:t>отношении  </a:t>
            </a:r>
            <a:r>
              <a:rPr sz="2000" dirty="0"/>
              <a:t>персональных </a:t>
            </a:r>
            <a:r>
              <a:rPr sz="2000" spc="-5" dirty="0"/>
              <a:t>данных,  полученных </a:t>
            </a:r>
            <a:r>
              <a:rPr sz="2000" dirty="0"/>
              <a:t>при  </a:t>
            </a:r>
            <a:r>
              <a:rPr sz="2000" spc="-5" dirty="0"/>
              <a:t>проведении оценки,  </a:t>
            </a:r>
            <a:r>
              <a:rPr dirty="0"/>
              <a:t>исключения  </a:t>
            </a:r>
            <a:r>
              <a:rPr spc="-10" dirty="0"/>
              <a:t>конфликта  </a:t>
            </a:r>
            <a:r>
              <a:rPr spc="-5" dirty="0"/>
              <a:t>интересов </a:t>
            </a:r>
            <a:r>
              <a:rPr sz="2000" dirty="0"/>
              <a:t>и</a:t>
            </a:r>
            <a:r>
              <a:rPr sz="2000" spc="-165" dirty="0"/>
              <a:t> </a:t>
            </a:r>
            <a:r>
              <a:rPr sz="2000" dirty="0"/>
              <a:t>принятия  пристрастных решений  при </a:t>
            </a:r>
            <a:r>
              <a:rPr sz="2000" spc="-10" dirty="0"/>
              <a:t>оценке </a:t>
            </a:r>
            <a:r>
              <a:rPr sz="2000" dirty="0"/>
              <a:t>и по ее  </a:t>
            </a:r>
            <a:r>
              <a:rPr sz="2000" spc="-15" dirty="0"/>
              <a:t>результатам</a:t>
            </a:r>
            <a:endParaRPr sz="2000"/>
          </a:p>
        </p:txBody>
      </p:sp>
      <p:sp>
        <p:nvSpPr>
          <p:cNvPr id="104" name="object 28"/>
          <p:cNvSpPr/>
          <p:nvPr/>
        </p:nvSpPr>
        <p:spPr>
          <a:xfrm>
            <a:off x="1798321" y="1638129"/>
            <a:ext cx="106616" cy="3977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5" name="object 29"/>
          <p:cNvSpPr/>
          <p:nvPr/>
        </p:nvSpPr>
        <p:spPr>
          <a:xfrm>
            <a:off x="1853947" y="166022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6" name="object 30"/>
          <p:cNvSpPr/>
          <p:nvPr/>
        </p:nvSpPr>
        <p:spPr>
          <a:xfrm>
            <a:off x="4809745" y="1638129"/>
            <a:ext cx="106616" cy="3977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7" name="object 31"/>
          <p:cNvSpPr/>
          <p:nvPr/>
        </p:nvSpPr>
        <p:spPr>
          <a:xfrm>
            <a:off x="4865371" y="166022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8" name="object 32"/>
          <p:cNvSpPr/>
          <p:nvPr/>
        </p:nvSpPr>
        <p:spPr>
          <a:xfrm>
            <a:off x="7431024" y="1638129"/>
            <a:ext cx="106616" cy="3977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9" name="object 33"/>
          <p:cNvSpPr/>
          <p:nvPr/>
        </p:nvSpPr>
        <p:spPr>
          <a:xfrm>
            <a:off x="7486651" y="166022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0" name="object 34"/>
          <p:cNvSpPr/>
          <p:nvPr/>
        </p:nvSpPr>
        <p:spPr>
          <a:xfrm>
            <a:off x="10218421" y="1638129"/>
            <a:ext cx="106616" cy="3977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1" name="object 35"/>
          <p:cNvSpPr/>
          <p:nvPr/>
        </p:nvSpPr>
        <p:spPr>
          <a:xfrm>
            <a:off x="10274047" y="166022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5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200153" y="769938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Документ о квалификации работника</a:t>
            </a:r>
            <a:endParaRPr kumimoji="0" lang="ru-RU" sz="2200" b="1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7237" y="0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4" y="134274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5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400" y="761660"/>
            <a:ext cx="4904509" cy="60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200153" y="769938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Документ о квалификации работника</a:t>
            </a:r>
            <a:endParaRPr kumimoji="0" lang="ru-RU" sz="2200" b="1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-27237" y="0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4" y="134274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5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65" y="885587"/>
            <a:ext cx="10285844" cy="58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382531" y="2839895"/>
            <a:ext cx="7635356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700" dirty="0">
                <a:solidFill>
                  <a:srgbClr val="008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374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Квалификационные требования ЕТКС</a:t>
            </a:r>
            <a:endParaRPr lang="hr-HR" dirty="0">
              <a:solidFill>
                <a:srgbClr val="0000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39" y="849306"/>
            <a:ext cx="8712914" cy="5972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63056" y="2201333"/>
            <a:ext cx="26895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/>
              <a:t>Несоответствие работ и необходимых знаний</a:t>
            </a:r>
            <a:endParaRPr lang="ru-RU" sz="1800" dirty="0"/>
          </a:p>
        </p:txBody>
      </p:sp>
      <p:cxnSp>
        <p:nvCxnSpPr>
          <p:cNvPr id="6" name="Прямая со стрелкой 5"/>
          <p:cNvCxnSpPr>
            <a:stCxn id="2" idx="1"/>
          </p:cNvCxnSpPr>
          <p:nvPr/>
        </p:nvCxnSpPr>
        <p:spPr>
          <a:xfrm flipH="1" flipV="1">
            <a:off x="6362095" y="2298095"/>
            <a:ext cx="2900961" cy="2264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1"/>
          </p:cNvCxnSpPr>
          <p:nvPr/>
        </p:nvCxnSpPr>
        <p:spPr>
          <a:xfrm flipH="1">
            <a:off x="2044095" y="2524499"/>
            <a:ext cx="7218961" cy="1394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Квалификационные требования ЕТКС</a:t>
            </a:r>
            <a:endParaRPr lang="hr-HR" dirty="0">
              <a:solidFill>
                <a:srgbClr val="0000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12" y="873495"/>
            <a:ext cx="8597325" cy="5948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83524" y="2201333"/>
            <a:ext cx="301171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/>
              <a:t>Несоответствие требований  к применяемому инструменту</a:t>
            </a:r>
            <a:endParaRPr lang="ru-RU" sz="1800" dirty="0"/>
          </a:p>
        </p:txBody>
      </p:sp>
      <p:cxnSp>
        <p:nvCxnSpPr>
          <p:cNvPr id="4" name="Прямая со стрелкой 3"/>
          <p:cNvCxnSpPr>
            <a:stCxn id="9" idx="1"/>
          </p:cNvCxnSpPr>
          <p:nvPr/>
        </p:nvCxnSpPr>
        <p:spPr>
          <a:xfrm flipH="1" flipV="1">
            <a:off x="7511143" y="1886857"/>
            <a:ext cx="1572381" cy="776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7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Квалификационные требования ЕТКС</a:t>
            </a:r>
            <a:endParaRPr lang="hr-HR" dirty="0">
              <a:solidFill>
                <a:srgbClr val="0000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57" y="849980"/>
            <a:ext cx="9085477" cy="5972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76402" y="2165047"/>
            <a:ext cx="26895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/>
              <a:t>Несоответствие работ современному уровню</a:t>
            </a:r>
            <a:endParaRPr lang="ru-RU" sz="1800" dirty="0"/>
          </a:p>
        </p:txBody>
      </p:sp>
      <p:cxnSp>
        <p:nvCxnSpPr>
          <p:cNvPr id="4" name="Прямая со стрелкой 3"/>
          <p:cNvCxnSpPr>
            <a:stCxn id="9" idx="1"/>
          </p:cNvCxnSpPr>
          <p:nvPr/>
        </p:nvCxnSpPr>
        <p:spPr>
          <a:xfrm flipH="1" flipV="1">
            <a:off x="6664476" y="2165047"/>
            <a:ext cx="2711926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882190" y="2488213"/>
            <a:ext cx="2430244" cy="88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196667" y="2488213"/>
            <a:ext cx="2115767" cy="559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882190" y="2576286"/>
            <a:ext cx="2430244" cy="882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76402" y="3459238"/>
            <a:ext cx="26895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А где трубы, резервуары?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331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2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6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92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Квалификационные требования к работнику</a:t>
            </a:r>
            <a:endParaRPr lang="hr-HR" dirty="0">
              <a:solidFill>
                <a:srgbClr val="0000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9521216"/>
              </p:ext>
            </p:extLst>
          </p:nvPr>
        </p:nvGraphicFramePr>
        <p:xfrm>
          <a:off x="201767" y="719666"/>
          <a:ext cx="1175105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12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1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5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4001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800" dirty="0" smtClean="0">
                <a:solidFill>
                  <a:srgbClr val="0000FF"/>
                </a:solidFill>
              </a:rPr>
              <a:t>Разделы ЕТКС в области сварки и родственных процессов, контроля и испытаний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014" y="2852234"/>
            <a:ext cx="1165664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Единый тарифно-квалификационный справочник работ и профессий рабочих</a:t>
            </a:r>
            <a:br>
              <a:rPr lang="ru-RU" sz="1600" b="1" dirty="0"/>
            </a:br>
            <a:r>
              <a:rPr lang="ru-RU" sz="1600" b="1" dirty="0"/>
              <a:t>Выпуск 2.</a:t>
            </a:r>
            <a:br>
              <a:rPr lang="ru-RU" sz="1600" b="1" dirty="0"/>
            </a:br>
            <a:r>
              <a:rPr lang="ru-RU" sz="1600" b="1" dirty="0"/>
              <a:t>Часть 1</a:t>
            </a:r>
            <a:br>
              <a:rPr lang="ru-RU" sz="1600" b="1" dirty="0"/>
            </a:br>
            <a:r>
              <a:rPr lang="ru-RU" sz="1600" b="1" dirty="0"/>
              <a:t>Разделы: "Литейные работы", "Сварочные работы", "Котельные, холодноштамповочные, волочильные и давильные работы", "Кузнечно-прессовые и термические работы"</a:t>
            </a:r>
            <a:br>
              <a:rPr lang="ru-RU" sz="1600" b="1" dirty="0"/>
            </a:br>
            <a:r>
              <a:rPr lang="ru-RU" sz="1600" b="1" dirty="0"/>
              <a:t>(утв. постановлением Минтруда РФ </a:t>
            </a:r>
            <a:r>
              <a:rPr lang="ru-RU" sz="1600" b="1" u="sng" dirty="0">
                <a:solidFill>
                  <a:srgbClr val="FF0000"/>
                </a:solidFill>
              </a:rPr>
              <a:t>от 15 ноября 1999 г</a:t>
            </a:r>
            <a:r>
              <a:rPr lang="ru-RU" sz="1600" b="1" dirty="0"/>
              <a:t>. </a:t>
            </a:r>
            <a:r>
              <a:rPr lang="ru-RU" sz="1600" b="1" dirty="0" err="1"/>
              <a:t>N</a:t>
            </a:r>
            <a:r>
              <a:rPr lang="ru-RU" sz="1600" b="1" dirty="0"/>
              <a:t> 45)</a:t>
            </a:r>
          </a:p>
          <a:p>
            <a:r>
              <a:rPr lang="ru-RU" sz="1600" b="1" dirty="0"/>
              <a:t>С изменениями и дополнениями от:</a:t>
            </a:r>
          </a:p>
          <a:p>
            <a:r>
              <a:rPr lang="ru-RU" sz="1600" dirty="0"/>
              <a:t>13 ноября 2008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6014" y="5063223"/>
            <a:ext cx="1165680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Единый тарифно-квалификационный справочник работ и профессий рабочих</a:t>
            </a:r>
            <a:br>
              <a:rPr lang="ru-RU" sz="1600" b="1" dirty="0"/>
            </a:br>
            <a:r>
              <a:rPr lang="ru-RU" sz="1600" b="1" dirty="0"/>
              <a:t>Выпуск 27</a:t>
            </a:r>
          </a:p>
          <a:p>
            <a:r>
              <a:rPr lang="ru-RU" sz="1600" b="1" dirty="0" smtClean="0"/>
              <a:t>Раздел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"Производство полимерных материалов и изделий из </a:t>
            </a:r>
            <a:r>
              <a:rPr lang="ru-RU" sz="1600" b="1" dirty="0" smtClean="0"/>
              <a:t>них»</a:t>
            </a:r>
          </a:p>
          <a:p>
            <a:r>
              <a:rPr lang="ru-RU" sz="1600" b="1" dirty="0"/>
              <a:t> (утвержден постановлением Министерства труда и социального развития Российской Федерации от </a:t>
            </a:r>
            <a:r>
              <a:rPr lang="ru-RU" sz="1600" b="1" dirty="0">
                <a:solidFill>
                  <a:srgbClr val="FF0000"/>
                </a:solidFill>
              </a:rPr>
              <a:t>"20" февраля 2004 г. </a:t>
            </a:r>
            <a:r>
              <a:rPr lang="ru-RU" sz="1600" b="1" dirty="0" err="1"/>
              <a:t>N</a:t>
            </a:r>
            <a:r>
              <a:rPr lang="ru-RU" sz="1600" b="1" dirty="0"/>
              <a:t> 20. 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6014" y="885590"/>
            <a:ext cx="11656803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Единый тарифно-квалификационный справочник работ и профессий рабочих</a:t>
            </a:r>
            <a:br>
              <a:rPr lang="ru-RU" sz="1600" b="1" dirty="0"/>
            </a:br>
            <a:r>
              <a:rPr lang="ru-RU" sz="1600" b="1" dirty="0"/>
              <a:t>Выпуск 1</a:t>
            </a:r>
            <a:br>
              <a:rPr lang="ru-RU" sz="1600" b="1" dirty="0"/>
            </a:br>
            <a:r>
              <a:rPr lang="ru-RU" sz="1600" b="1" dirty="0"/>
              <a:t>Профессии рабочих, общие для всех отраслей народного хозяйства</a:t>
            </a:r>
            <a:br>
              <a:rPr lang="ru-RU" sz="1600" b="1" dirty="0"/>
            </a:br>
            <a:r>
              <a:rPr lang="ru-RU" sz="1600" b="1" dirty="0"/>
              <a:t>(утв. постановлением Госкомтруда СССР и Секретариата ВЦСПС </a:t>
            </a:r>
            <a:r>
              <a:rPr lang="ru-RU" sz="1600" b="1" u="sng" dirty="0">
                <a:solidFill>
                  <a:srgbClr val="FF0000"/>
                </a:solidFill>
              </a:rPr>
              <a:t>от 31 января 1985 г</a:t>
            </a:r>
            <a:r>
              <a:rPr lang="ru-RU" sz="1600" b="1" dirty="0"/>
              <a:t>. </a:t>
            </a:r>
            <a:r>
              <a:rPr lang="ru-RU" sz="1600" b="1" dirty="0" err="1"/>
              <a:t>N</a:t>
            </a:r>
            <a:r>
              <a:rPr lang="ru-RU" sz="1600" b="1" dirty="0"/>
              <a:t> 31/3-30)</a:t>
            </a:r>
          </a:p>
          <a:p>
            <a:r>
              <a:rPr lang="ru-RU" sz="1600" b="1" dirty="0"/>
              <a:t>С изменениями и дополнениями от:</a:t>
            </a:r>
          </a:p>
          <a:p>
            <a:r>
              <a:rPr lang="ru-RU" sz="1600" dirty="0"/>
              <a:t>12 октября 1987 г., 18 декабря 1989 г., 15 мая, 22 июня, 18 декабря 1990 г., 24 декабря 1992 г., 11 февраля, 19 июля 1993 г., 29 июня 1995 г., 1 июня 1998 г., 17 мая 2001 г., 31 июля 2007 г., 20 октября 2008 г., 17 апреля 2009 г., 20 сентября 2011 г. </a:t>
            </a:r>
          </a:p>
        </p:txBody>
      </p:sp>
    </p:spTree>
    <p:extLst>
      <p:ext uri="{BB962C8B-B14F-4D97-AF65-F5344CB8AC3E}">
        <p14:creationId xmlns:p14="http://schemas.microsoft.com/office/powerpoint/2010/main" val="33781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1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5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769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400" dirty="0">
                <a:solidFill>
                  <a:srgbClr val="0000FF"/>
                </a:solidFill>
              </a:rPr>
              <a:t>Общие положения</a:t>
            </a:r>
            <a:br>
              <a:rPr lang="ru-RU" sz="1400" dirty="0">
                <a:solidFill>
                  <a:srgbClr val="0000FF"/>
                </a:solidFill>
              </a:rPr>
            </a:br>
            <a:r>
              <a:rPr lang="ru-RU" sz="1400" dirty="0">
                <a:solidFill>
                  <a:srgbClr val="0000FF"/>
                </a:solidFill>
              </a:rPr>
              <a:t>единого тарифно-квалификационного справочника работ и профессий рабочих народного хозяйства СССР</a:t>
            </a:r>
            <a:br>
              <a:rPr lang="ru-RU" sz="1400" dirty="0">
                <a:solidFill>
                  <a:srgbClr val="0000FF"/>
                </a:solidFill>
              </a:rPr>
            </a:br>
            <a:r>
              <a:rPr lang="ru-RU" sz="1400" dirty="0">
                <a:solidFill>
                  <a:srgbClr val="0000FF"/>
                </a:solidFill>
              </a:rPr>
              <a:t>(утв. постановлением Госкомтруда СССР и Секретариата ВЦСПС от 31 января 1985 г. N 31/3-30) ЕТКС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663" y="861686"/>
            <a:ext cx="11453181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1. Единый тарифно-квалификационный справочник работ и профессий рабочих (ЕТКС) обязателен для применения на предприятиях и в организациях всех отраслей народного хозяйства СССР.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ЕТКС предназначен для тарификации работ, присвоения квалификационных разрядов рабочим, а также для составления программ по подготовке и повышению квалификации рабочих во всех отраслях народного хозяйства СССР.</a:t>
            </a:r>
          </a:p>
          <a:p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ЕТКС содержит тарифно-квалификационные характеристики профессий рабочих, сгруппированные в разделы по производствам и видам работ, независимо от того, на предприятиях, в организациях какого министерства, ведомства эти производства или виды работ имеются. Тарифно-квалификационные характеристики профессий рабочих, помещенные в ЕТКС, разработаны с учетом требований научно-технического прогресса, научной организации труда, расширения применения бригадных форм организации и оплаты труда, а также возрастающих требований к качеству продукции, уровню общего образования и специальной подготовки рабочих.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0153" y="6130756"/>
            <a:ext cx="9860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Документ действующий!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020455" y="5206861"/>
            <a:ext cx="3775363" cy="98162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200151" y="769939"/>
            <a:ext cx="10752667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414005" y="134275"/>
            <a:ext cx="1538649" cy="434408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ru-RU" sz="48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3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237" y="2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00152" y="29401"/>
            <a:ext cx="8928101" cy="769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400" dirty="0">
                <a:solidFill>
                  <a:srgbClr val="0000FF"/>
                </a:solidFill>
              </a:rPr>
              <a:t>Общие положения</a:t>
            </a:r>
            <a:br>
              <a:rPr lang="ru-RU" sz="1400" dirty="0">
                <a:solidFill>
                  <a:srgbClr val="0000FF"/>
                </a:solidFill>
              </a:rPr>
            </a:br>
            <a:r>
              <a:rPr lang="ru-RU" sz="1400" dirty="0">
                <a:solidFill>
                  <a:srgbClr val="0000FF"/>
                </a:solidFill>
              </a:rPr>
              <a:t>единого тарифно-квалификационного справочника работ и профессий рабочих народного хозяйства СССР</a:t>
            </a:r>
            <a:br>
              <a:rPr lang="ru-RU" sz="1400" dirty="0">
                <a:solidFill>
                  <a:srgbClr val="0000FF"/>
                </a:solidFill>
              </a:rPr>
            </a:br>
            <a:r>
              <a:rPr lang="ru-RU" sz="1400" dirty="0">
                <a:solidFill>
                  <a:srgbClr val="0000FF"/>
                </a:solidFill>
              </a:rPr>
              <a:t>(утв. постановлением Госкомтруда СССР и Секретариата ВЦСПС от 31 января 1985 г. N 31/3-30) ЕТКС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5083" y="909433"/>
            <a:ext cx="11497735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10. </a:t>
            </a:r>
            <a:r>
              <a:rPr lang="ru-RU" sz="2000" b="1" dirty="0">
                <a:solidFill>
                  <a:srgbClr val="FF0000"/>
                </a:solidFill>
              </a:rPr>
              <a:t>Вопрос о присвоении или повышении разряда</a:t>
            </a:r>
            <a:r>
              <a:rPr lang="ru-RU" sz="2000" dirty="0"/>
              <a:t>, группы квалификация класса, категории (далее именуется разрядом) </a:t>
            </a:r>
            <a:r>
              <a:rPr lang="ru-RU" sz="2000" b="1" dirty="0">
                <a:solidFill>
                  <a:srgbClr val="FF0000"/>
                </a:solidFill>
              </a:rPr>
              <a:t>рабочему рассматривается квалификационной комиссией предприятия, организации, цеха </a:t>
            </a:r>
            <a:r>
              <a:rPr lang="ru-RU" sz="2000" dirty="0"/>
              <a:t>на основании заявления рабочего, прошедшего обучение и сдавшего квалификационные экзамены, по представлению руководителя соответствующего подразделения (мастера, начальника смены и т.д.) с учетом мнения коллектива производственной бригады.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083" y="2559467"/>
            <a:ext cx="11497571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/>
              <a:t>11. </a:t>
            </a:r>
            <a:r>
              <a:rPr lang="ru-RU" sz="1800" b="1" dirty="0">
                <a:solidFill>
                  <a:srgbClr val="FF0000"/>
                </a:solidFill>
              </a:rPr>
              <a:t>Председателем квалификационной комиссии </a:t>
            </a:r>
            <a:r>
              <a:rPr lang="ru-RU" sz="1800" dirty="0"/>
              <a:t>предприятия, организации назначается </a:t>
            </a:r>
            <a:r>
              <a:rPr lang="ru-RU" sz="1800" dirty="0">
                <a:solidFill>
                  <a:srgbClr val="FF0000"/>
                </a:solidFill>
              </a:rPr>
              <a:t>главный инженер или его заместитель</a:t>
            </a:r>
            <a:r>
              <a:rPr lang="ru-RU" sz="1800" dirty="0"/>
              <a:t>, </a:t>
            </a:r>
          </a:p>
          <a:p>
            <a:r>
              <a:rPr lang="ru-RU" sz="1800" dirty="0"/>
              <a:t>заместителем председателя - </a:t>
            </a:r>
            <a:r>
              <a:rPr lang="ru-RU" sz="1800" dirty="0">
                <a:solidFill>
                  <a:srgbClr val="FF0000"/>
                </a:solidFill>
              </a:rPr>
              <a:t>представитель профсоюзной организации</a:t>
            </a:r>
            <a:r>
              <a:rPr lang="ru-RU" sz="1800" dirty="0"/>
              <a:t>, </a:t>
            </a:r>
          </a:p>
          <a:p>
            <a:r>
              <a:rPr lang="ru-RU" sz="1800" dirty="0"/>
              <a:t>членами комиссии - </a:t>
            </a:r>
            <a:r>
              <a:rPr lang="ru-RU" sz="1800" dirty="0">
                <a:solidFill>
                  <a:srgbClr val="FF0000"/>
                </a:solidFill>
              </a:rPr>
              <a:t>начальник отдела (бюро) или инженер по подготовке кадров на производстве</a:t>
            </a:r>
            <a:r>
              <a:rPr lang="ru-RU" sz="1800" dirty="0"/>
              <a:t>, начальник отдела труда (организации труда) и заработной платы, инженер по охране труда (технике безопасности), руководитель соответствующего цеха (отдела), участка, председатель совета бригадиров или член совета бригадиров.</a:t>
            </a:r>
          </a:p>
          <a:p>
            <a:r>
              <a:rPr lang="ru-RU" sz="1800" dirty="0">
                <a:solidFill>
                  <a:srgbClr val="FF0000"/>
                </a:solidFill>
              </a:rPr>
              <a:t>Цеховые квалификационные комиссии </a:t>
            </a:r>
            <a:r>
              <a:rPr lang="ru-RU" sz="1800" dirty="0"/>
              <a:t>работают под руководством соответствующей комиссии предприятия, организации. Председателем цеховой квалификационной комиссии назначается начальник цеха или его заместитель, заместителем председателя - представитель цеховой профсоюзной организации, членами комиссии - инженер по подготовке кадров, инженер по охране труда (технике безопасности), мастер участка, инженер по нормированию труда (нормировщик), бригадир.</a:t>
            </a:r>
          </a:p>
          <a:p>
            <a:r>
              <a:rPr lang="ru-RU" sz="1800" dirty="0">
                <a:solidFill>
                  <a:srgbClr val="FF0000"/>
                </a:solidFill>
              </a:rPr>
              <a:t>К рассмотрению вопроса о присвоении или изменении разряда квалификационная комиссия при необходимости привлекает квалифицированных рабочих данной профессии или специалистов других служб, а также представителей Госгортехнадзора или </a:t>
            </a:r>
            <a:r>
              <a:rPr lang="ru-RU" sz="1800" dirty="0" err="1">
                <a:solidFill>
                  <a:srgbClr val="FF0000"/>
                </a:solidFill>
              </a:rPr>
              <a:t>Госэнергонадзора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7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17175</TotalTime>
  <Words>1562</Words>
  <Application>Microsoft Office PowerPoint</Application>
  <PresentationFormat>Широкоэкранный</PresentationFormat>
  <Paragraphs>170</Paragraphs>
  <Slides>23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Mangal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Чупрак</dc:creator>
  <cp:lastModifiedBy>Вадим</cp:lastModifiedBy>
  <cp:revision>517</cp:revision>
  <dcterms:created xsi:type="dcterms:W3CDTF">2014-06-18T20:08:24Z</dcterms:created>
  <dcterms:modified xsi:type="dcterms:W3CDTF">2018-08-22T21:41:59Z</dcterms:modified>
</cp:coreProperties>
</file>